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34" r:id="rId2"/>
  </p:sldMasterIdLst>
  <p:notesMasterIdLst>
    <p:notesMasterId r:id="rId17"/>
  </p:notesMasterIdLst>
  <p:handoutMasterIdLst>
    <p:handoutMasterId r:id="rId18"/>
  </p:handoutMasterIdLst>
  <p:sldIdLst>
    <p:sldId id="262" r:id="rId3"/>
    <p:sldId id="257" r:id="rId4"/>
    <p:sldId id="263" r:id="rId5"/>
    <p:sldId id="264" r:id="rId6"/>
    <p:sldId id="265" r:id="rId7"/>
    <p:sldId id="271" r:id="rId8"/>
    <p:sldId id="266" r:id="rId9"/>
    <p:sldId id="267" r:id="rId10"/>
    <p:sldId id="268" r:id="rId11"/>
    <p:sldId id="269" r:id="rId12"/>
    <p:sldId id="272" r:id="rId13"/>
    <p:sldId id="273" r:id="rId14"/>
    <p:sldId id="270" r:id="rId15"/>
    <p:sldId id="258" r:id="rId16"/>
  </p:sldIdLst>
  <p:sldSz cx="9144000" cy="6858000" type="screen4x3"/>
  <p:notesSz cx="6858000" cy="9144000"/>
  <p:defaultTextStyle>
    <a:defPPr>
      <a:defRPr lang="en-A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000"/>
    <a:srgbClr val="666666"/>
    <a:srgbClr val="0E5F7E"/>
    <a:srgbClr val="0E7D60"/>
    <a:srgbClr val="0095C1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4" autoAdjust="0"/>
  </p:normalViewPr>
  <p:slideViewPr>
    <p:cSldViewPr snapToGrid="0" snapToObjects="1">
      <p:cViewPr varScale="1">
        <p:scale>
          <a:sx n="78" d="100"/>
          <a:sy n="78" d="100"/>
        </p:scale>
        <p:origin x="-8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6C432F5D-6427-4D82-8917-02CB9E26548D}" type="datetime1">
              <a:rPr lang="en-AU" altLang="en-US"/>
              <a:pPr>
                <a:defRPr/>
              </a:pPr>
              <a:t>30/09/2015</a:t>
            </a:fld>
            <a:endParaRPr lang="en-A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038A30E8-E40A-458C-8D1B-8643B91969B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7262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31E634D3-CFDB-4482-B88C-CA24461FA706}" type="datetime1">
              <a:rPr lang="en-AU" altLang="en-US"/>
              <a:pPr>
                <a:defRPr/>
              </a:pPr>
              <a:t>30/09/2015</a:t>
            </a:fld>
            <a:endParaRPr lang="en-AU" alt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noProof="0" smtClean="0"/>
              <a:t>Click to edit Master text styles</a:t>
            </a:r>
          </a:p>
          <a:p>
            <a:pPr lvl="1"/>
            <a:r>
              <a:rPr lang="en-AU" altLang="en-US" noProof="0" smtClean="0"/>
              <a:t>Second level</a:t>
            </a:r>
          </a:p>
          <a:p>
            <a:pPr lvl="2"/>
            <a:r>
              <a:rPr lang="en-AU" altLang="en-US" noProof="0" smtClean="0"/>
              <a:t>Third level</a:t>
            </a:r>
          </a:p>
          <a:p>
            <a:pPr lvl="3"/>
            <a:r>
              <a:rPr lang="en-AU" altLang="en-US" noProof="0" smtClean="0"/>
              <a:t>Fourth level</a:t>
            </a:r>
          </a:p>
          <a:p>
            <a:pPr lvl="4"/>
            <a:r>
              <a:rPr lang="en-AU" altLang="en-US" noProof="0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106E8A93-3957-4DEE-8B6F-3D82DE572F9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33184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4650"/>
            <a:ext cx="914400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9738"/>
            <a:ext cx="13462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itle Placeholder 1"/>
          <p:cNvSpPr>
            <a:spLocks noGrp="1"/>
          </p:cNvSpPr>
          <p:nvPr>
            <p:ph type="ctrTitle"/>
          </p:nvPr>
        </p:nvSpPr>
        <p:spPr>
          <a:xfrm>
            <a:off x="614363" y="1539875"/>
            <a:ext cx="7916862" cy="719138"/>
          </a:xfrm>
        </p:spPr>
        <p:txBody>
          <a:bodyPr/>
          <a:lstStyle>
            <a:lvl1pPr algn="l">
              <a:defRPr smtClean="0">
                <a:latin typeface="Arial" charset="0"/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AU" altLang="en-US" noProof="0" smtClean="0"/>
          </a:p>
        </p:txBody>
      </p:sp>
      <p:sp>
        <p:nvSpPr>
          <p:cNvPr id="18435" name="Text Placeholder 2"/>
          <p:cNvSpPr>
            <a:spLocks noGrp="1"/>
          </p:cNvSpPr>
          <p:nvPr>
            <p:ph type="subTitle" idx="1"/>
          </p:nvPr>
        </p:nvSpPr>
        <p:spPr>
          <a:xfrm>
            <a:off x="614363" y="2312988"/>
            <a:ext cx="7916862" cy="719137"/>
          </a:xfrm>
        </p:spPr>
        <p:txBody>
          <a:bodyPr/>
          <a:lstStyle>
            <a:lvl1pPr marL="0" indent="0">
              <a:buFontTx/>
              <a:buNone/>
              <a:defRPr sz="1800" smtClean="0">
                <a:latin typeface="Arial" charset="0"/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AU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036051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1589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75668"/>
            <a:ext cx="2057400" cy="41504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75668"/>
            <a:ext cx="6019800" cy="4150495"/>
          </a:xfrm>
        </p:spPr>
        <p:txBody>
          <a:bodyPr vert="eaVert"/>
          <a:lstStyle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34990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7536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0785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1948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" y="1600200"/>
            <a:ext cx="4241800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3388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2642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6388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0922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7838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24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910" y="274638"/>
            <a:ext cx="6530890" cy="1143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/>
            </a:lvl1pPr>
            <a:lvl2pPr>
              <a:buFont typeface="Arial"/>
              <a:buChar char="•"/>
              <a:defRPr/>
            </a:lvl2pPr>
            <a:lvl3pPr>
              <a:buFont typeface="Lucida Grande"/>
              <a:buChar char="−"/>
              <a:defRPr/>
            </a:lvl3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15932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0967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0249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74638"/>
            <a:ext cx="2159000" cy="6364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274638"/>
            <a:ext cx="6326188" cy="6364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3362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7190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75668"/>
            <a:ext cx="4038600" cy="415049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75668"/>
            <a:ext cx="4038600" cy="415049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75439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75668"/>
            <a:ext cx="4040188" cy="321439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0E5F7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15429"/>
            <a:ext cx="4040188" cy="351073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75668"/>
            <a:ext cx="4041775" cy="321439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0E5F7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15429"/>
            <a:ext cx="4041775" cy="351073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03204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79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66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96880"/>
            <a:ext cx="5111750" cy="422928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buNone/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96880"/>
            <a:ext cx="3008313" cy="42292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55825" y="274638"/>
            <a:ext cx="65309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799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67829"/>
            <a:ext cx="5486400" cy="339950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97709"/>
            <a:ext cx="5486400" cy="80486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55825" y="274638"/>
            <a:ext cx="65309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72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920875" y="274638"/>
            <a:ext cx="6994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AU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4000" y="1968500"/>
            <a:ext cx="863758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</p:txBody>
      </p:sp>
      <p:pic>
        <p:nvPicPr>
          <p:cNvPr id="1029" name="Picture 7" descr="logo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9738"/>
            <a:ext cx="13462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E5F7E"/>
          </a:solidFill>
          <a:latin typeface="Arial"/>
          <a:ea typeface="ＭＳ Ｐゴシック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-128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-128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-128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10000"/>
          </a:solidFill>
          <a:latin typeface="Arial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10000"/>
          </a:solidFill>
          <a:latin typeface="Arial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10000"/>
          </a:solidFill>
          <a:latin typeface="Arial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1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t" hangingPunct="1">
        <a:spcBef>
          <a:spcPct val="30000"/>
        </a:spcBef>
        <a:spcAft>
          <a:spcPct val="30000"/>
        </a:spcAft>
        <a:buChar char="•"/>
        <a:defRPr sz="2400" kern="1200">
          <a:solidFill>
            <a:srgbClr val="666666"/>
          </a:solidFill>
          <a:latin typeface="Arial"/>
          <a:ea typeface="ＭＳ Ｐゴシック" charset="-128"/>
          <a:cs typeface="Arial"/>
        </a:defRPr>
      </a:lvl1pPr>
      <a:lvl2pPr marL="742950" indent="-285750" algn="l" rtl="0" eaLnBrk="1" fontAlgn="t" hangingPunct="1">
        <a:spcBef>
          <a:spcPct val="15000"/>
        </a:spcBef>
        <a:spcAft>
          <a:spcPct val="15000"/>
        </a:spcAft>
        <a:buFont typeface="Arial" charset="0"/>
        <a:buChar char="–"/>
        <a:defRPr sz="2400" kern="1200">
          <a:solidFill>
            <a:srgbClr val="666666"/>
          </a:solidFill>
          <a:latin typeface="Arial"/>
          <a:ea typeface="ＭＳ Ｐゴシック" charset="-128"/>
          <a:cs typeface="Arial"/>
        </a:defRPr>
      </a:lvl2pPr>
      <a:lvl3pPr marL="1143000" indent="-228600" algn="l" rtl="0" eaLnBrk="1" fontAlgn="t" hangingPunct="1">
        <a:spcBef>
          <a:spcPct val="15000"/>
        </a:spcBef>
        <a:spcAft>
          <a:spcPct val="15000"/>
        </a:spcAft>
        <a:buChar char="•"/>
        <a:defRPr sz="2400" kern="1200">
          <a:solidFill>
            <a:srgbClr val="666666"/>
          </a:solidFill>
          <a:latin typeface="Arial"/>
          <a:ea typeface="ＭＳ Ｐゴシック" charset="-128"/>
          <a:cs typeface="Arial"/>
        </a:defRPr>
      </a:lvl3pPr>
      <a:lvl4pPr marL="1600200" indent="-228600" algn="l" rtl="0" eaLnBrk="1" fontAlgn="t" hangingPunct="1">
        <a:spcBef>
          <a:spcPct val="15000"/>
        </a:spcBef>
        <a:spcAft>
          <a:spcPct val="15000"/>
        </a:spcAft>
        <a:buChar char="–"/>
        <a:defRPr sz="2400" kern="1200">
          <a:solidFill>
            <a:srgbClr val="666666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274638"/>
            <a:ext cx="86375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1600200"/>
            <a:ext cx="8637588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2400">
          <a:solidFill>
            <a:srgbClr val="6666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6666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6666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6666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6666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6666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6666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6666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>
                <a:cs typeface="Arial" charset="0"/>
              </a:rPr>
              <a:t>Bureau of Meteorology Update</a:t>
            </a:r>
            <a:endParaRPr lang="en-US" altLang="en-US" dirty="0">
              <a:cs typeface="Arial" charset="0"/>
            </a:endParaRPr>
          </a:p>
        </p:txBody>
      </p:sp>
      <p:sp>
        <p:nvSpPr>
          <p:cNvPr id="4099" name="Rectang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cs typeface="Arial" charset="0"/>
              </a:rPr>
              <a:t>NAEDEX-26 / APSDEU-14</a:t>
            </a:r>
            <a:endParaRPr lang="en-US" altLang="en-US" dirty="0">
              <a:cs typeface="Arial" charset="0"/>
            </a:endParaRPr>
          </a:p>
        </p:txBody>
      </p:sp>
      <p:pic>
        <p:nvPicPr>
          <p:cNvPr id="4100" name="Picture 4" descr="Placeholder_s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8475"/>
            <a:ext cx="9142413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WIS implementation</a:t>
            </a:r>
            <a:endParaRPr lang="en-AU" dirty="0"/>
          </a:p>
        </p:txBody>
      </p:sp>
      <p:sp>
        <p:nvSpPr>
          <p:cNvPr id="4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AU" alt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WIS Implementation History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AU" altLang="en-US" sz="1600" dirty="0" smtClean="0">
                <a:latin typeface="Arial" charset="0"/>
                <a:ea typeface="ＭＳ Ｐゴシック" pitchFamily="34" charset="-128"/>
                <a:cs typeface="Arial" charset="0"/>
              </a:rPr>
              <a:t>2006 – 2008 : Participating SIMDAT.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AU" altLang="en-US" sz="1600" dirty="0" smtClean="0">
                <a:latin typeface="Arial" charset="0"/>
                <a:ea typeface="ＭＳ Ｐゴシック" pitchFamily="34" charset="-128"/>
                <a:cs typeface="Arial" charset="0"/>
              </a:rPr>
              <a:t>2007: Establishing WIS Project Manager position. 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AU" altLang="en-US" sz="1600" dirty="0" smtClean="0">
                <a:latin typeface="Arial" charset="0"/>
                <a:ea typeface="ＭＳ Ｐゴシック" pitchFamily="34" charset="-128"/>
                <a:cs typeface="Arial" charset="0"/>
              </a:rPr>
              <a:t>2008: Commitment to become GISC.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AU" altLang="en-US" sz="1600" dirty="0" smtClean="0">
                <a:latin typeface="Arial" charset="0"/>
                <a:ea typeface="ＭＳ Ｐゴシック" pitchFamily="34" charset="-128"/>
                <a:cs typeface="Arial" charset="0"/>
              </a:rPr>
              <a:t>2010: Joining </a:t>
            </a:r>
            <a:r>
              <a:rPr lang="en-AU" altLang="en-US" sz="1600" dirty="0" err="1" smtClean="0">
                <a:latin typeface="Arial" charset="0"/>
                <a:ea typeface="ＭＳ Ｐゴシック" pitchFamily="34" charset="-128"/>
                <a:cs typeface="Arial" charset="0"/>
              </a:rPr>
              <a:t>OpenWIS</a:t>
            </a:r>
            <a:r>
              <a:rPr lang="en-AU" altLang="en-US" sz="1600" dirty="0" smtClean="0">
                <a:latin typeface="Arial" charset="0"/>
                <a:ea typeface="ＭＳ Ｐゴシック" pitchFamily="34" charset="-128"/>
                <a:cs typeface="Arial" charset="0"/>
              </a:rPr>
              <a:t> Consortium.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AU" altLang="en-US" sz="1600" dirty="0" smtClean="0">
                <a:latin typeface="Arial" charset="0"/>
                <a:ea typeface="ＭＳ Ｐゴシック" pitchFamily="34" charset="-128"/>
                <a:cs typeface="Arial" charset="0"/>
              </a:rPr>
              <a:t>2011: WMO WIS JumpStart.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AU" altLang="en-US" sz="1600" dirty="0" smtClean="0">
                <a:latin typeface="Arial" charset="0"/>
                <a:ea typeface="ＭＳ Ｐゴシック" pitchFamily="34" charset="-128"/>
                <a:cs typeface="Arial" charset="0"/>
              </a:rPr>
              <a:t>              Approval of WIS (</a:t>
            </a:r>
            <a:r>
              <a:rPr lang="en-AU" altLang="en-US" sz="1600" dirty="0" err="1" smtClean="0">
                <a:latin typeface="Arial" charset="0"/>
                <a:ea typeface="ＭＳ Ｐゴシック" pitchFamily="34" charset="-128"/>
                <a:cs typeface="Arial" charset="0"/>
              </a:rPr>
              <a:t>OpenWIS</a:t>
            </a:r>
            <a:r>
              <a:rPr lang="en-AU" altLang="en-US" sz="1600" dirty="0" smtClean="0">
                <a:latin typeface="Arial" charset="0"/>
                <a:ea typeface="ＭＳ Ｐゴシック" pitchFamily="34" charset="-128"/>
                <a:cs typeface="Arial" charset="0"/>
              </a:rPr>
              <a:t>) Implementation Project.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AU" altLang="en-US" sz="1600" dirty="0" smtClean="0">
                <a:latin typeface="Arial" charset="0"/>
                <a:ea typeface="ＭＳ Ｐゴシック" pitchFamily="34" charset="-128"/>
                <a:cs typeface="Arial" charset="0"/>
              </a:rPr>
              <a:t>2012:</a:t>
            </a:r>
          </a:p>
          <a:p>
            <a:pPr lvl="2" eaLnBrk="1" hangingPunct="1">
              <a:lnSpc>
                <a:spcPct val="80000"/>
              </a:lnSpc>
              <a:buFont typeface="Arial" charset="0"/>
              <a:buChar char="-"/>
            </a:pPr>
            <a:r>
              <a:rPr lang="en-AU" altLang="en-US" sz="1600" dirty="0" smtClean="0">
                <a:latin typeface="Arial" charset="0"/>
                <a:ea typeface="ＭＳ Ｐゴシック" pitchFamily="34" charset="-128"/>
                <a:cs typeface="Arial" charset="0"/>
              </a:rPr>
              <a:t>January: </a:t>
            </a:r>
            <a:r>
              <a:rPr lang="en-AU" altLang="en-US" sz="1600" dirty="0" err="1" smtClean="0">
                <a:latin typeface="Arial" charset="0"/>
                <a:ea typeface="ＭＳ Ｐゴシック" pitchFamily="34" charset="-128"/>
                <a:cs typeface="Arial" charset="0"/>
              </a:rPr>
              <a:t>OpenWIS</a:t>
            </a:r>
            <a:r>
              <a:rPr lang="en-AU" altLang="en-US" sz="1600" dirty="0" smtClean="0">
                <a:latin typeface="Arial" charset="0"/>
                <a:ea typeface="ＭＳ Ｐゴシック" pitchFamily="34" charset="-128"/>
                <a:cs typeface="Arial" charset="0"/>
              </a:rPr>
              <a:t> installation workshop </a:t>
            </a:r>
          </a:p>
          <a:p>
            <a:pPr lvl="2" eaLnBrk="1" hangingPunct="1">
              <a:lnSpc>
                <a:spcPct val="80000"/>
              </a:lnSpc>
              <a:buFont typeface="Arial" charset="0"/>
              <a:buChar char="-"/>
            </a:pPr>
            <a:r>
              <a:rPr lang="en-AU" altLang="en-US" sz="1600" dirty="0" smtClean="0">
                <a:latin typeface="Arial" charset="0"/>
                <a:ea typeface="ＭＳ Ｐゴシック" pitchFamily="34" charset="-128"/>
                <a:cs typeface="Arial" charset="0"/>
              </a:rPr>
              <a:t>May: </a:t>
            </a:r>
            <a:r>
              <a:rPr lang="en-AU" altLang="en-US" sz="1600" dirty="0" err="1" smtClean="0">
                <a:latin typeface="Arial" charset="0"/>
                <a:ea typeface="ＭＳ Ｐゴシック" pitchFamily="34" charset="-128"/>
                <a:cs typeface="Arial" charset="0"/>
              </a:rPr>
              <a:t>OpenWIS</a:t>
            </a:r>
            <a:r>
              <a:rPr lang="en-AU" altLang="en-US" sz="1600" dirty="0" smtClean="0">
                <a:latin typeface="Arial" charset="0"/>
                <a:ea typeface="ＭＳ Ｐゴシック" pitchFamily="34" charset="-128"/>
                <a:cs typeface="Arial" charset="0"/>
              </a:rPr>
              <a:t> installation/integration</a:t>
            </a:r>
          </a:p>
          <a:p>
            <a:pPr lvl="2" eaLnBrk="1" hangingPunct="1">
              <a:lnSpc>
                <a:spcPct val="80000"/>
              </a:lnSpc>
              <a:buFont typeface="Arial" charset="0"/>
              <a:buChar char="-"/>
            </a:pPr>
            <a:r>
              <a:rPr lang="en-AU" altLang="en-US" sz="1600" dirty="0" smtClean="0">
                <a:latin typeface="Arial" charset="0"/>
                <a:ea typeface="ＭＳ Ｐゴシック" pitchFamily="34" charset="-128"/>
                <a:cs typeface="Arial" charset="0"/>
              </a:rPr>
              <a:t>June: Passed GISC audit</a:t>
            </a:r>
          </a:p>
          <a:p>
            <a:pPr lvl="2" eaLnBrk="1" hangingPunct="1">
              <a:lnSpc>
                <a:spcPct val="80000"/>
              </a:lnSpc>
              <a:buFont typeface="Arial" charset="0"/>
              <a:buChar char="-"/>
            </a:pPr>
            <a:r>
              <a:rPr lang="en-AU" altLang="en-US" sz="1600" dirty="0" smtClean="0">
                <a:latin typeface="Arial" charset="0"/>
                <a:ea typeface="ＭＳ Ｐゴシック" pitchFamily="34" charset="-128"/>
                <a:cs typeface="Arial" charset="0"/>
              </a:rPr>
              <a:t>Late June: Fully designation as GISC by EC of WMO 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AU" altLang="en-US" sz="1600" dirty="0" smtClean="0">
                <a:solidFill>
                  <a:srgbClr val="666666"/>
                </a:solidFill>
                <a:latin typeface="Arial" charset="0"/>
                <a:ea typeface="ＭＳ Ｐゴシック" pitchFamily="34" charset="-128"/>
                <a:cs typeface="Arial" charset="0"/>
              </a:rPr>
              <a:t>2013:</a:t>
            </a:r>
          </a:p>
          <a:p>
            <a:pPr lvl="2" eaLnBrk="1" hangingPunct="1">
              <a:lnSpc>
                <a:spcPct val="80000"/>
              </a:lnSpc>
              <a:buFont typeface="Arial" charset="0"/>
              <a:buChar char="-"/>
            </a:pPr>
            <a:r>
              <a:rPr lang="en-AU" altLang="en-US" sz="1600" dirty="0" smtClean="0">
                <a:solidFill>
                  <a:srgbClr val="666666"/>
                </a:solidFill>
                <a:latin typeface="Arial" charset="0"/>
                <a:ea typeface="ＭＳ Ｐゴシック" pitchFamily="34" charset="-128"/>
                <a:cs typeface="Arial" charset="0"/>
              </a:rPr>
              <a:t>March: Trial by RA-V countries and major GISCs</a:t>
            </a:r>
          </a:p>
          <a:p>
            <a:pPr lvl="2" eaLnBrk="1" hangingPunct="1">
              <a:lnSpc>
                <a:spcPct val="80000"/>
              </a:lnSpc>
              <a:buFont typeface="Arial" charset="0"/>
              <a:buChar char="-"/>
            </a:pPr>
            <a:r>
              <a:rPr lang="en-AU" altLang="en-US" sz="1600" dirty="0" smtClean="0">
                <a:solidFill>
                  <a:srgbClr val="666666"/>
                </a:solidFill>
                <a:latin typeface="Arial" charset="0"/>
                <a:ea typeface="ＭＳ Ｐゴシック" pitchFamily="34" charset="-128"/>
                <a:cs typeface="Arial" charset="0"/>
              </a:rPr>
              <a:t>April: GISC Melbourne go live. </a:t>
            </a:r>
            <a:endParaRPr lang="en-AU" altLang="en-US" sz="1600" dirty="0" smtClean="0">
              <a:solidFill>
                <a:srgbClr val="666666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685800" lvl="1">
              <a:lnSpc>
                <a:spcPct val="80000"/>
              </a:lnSpc>
            </a:pPr>
            <a:r>
              <a:rPr lang="en-AU" altLang="en-US" sz="1600" dirty="0" smtClean="0">
                <a:latin typeface="Arial" charset="0"/>
                <a:ea typeface="ＭＳ Ｐゴシック" pitchFamily="34" charset="-128"/>
                <a:cs typeface="Arial" charset="0"/>
              </a:rPr>
              <a:t>2015: Registered the </a:t>
            </a:r>
            <a:r>
              <a:rPr lang="en-AU" altLang="en-US" sz="1600" dirty="0" err="1" smtClean="0">
                <a:latin typeface="Arial" charset="0"/>
                <a:ea typeface="ＭＳ Ｐゴシック" pitchFamily="34" charset="-128"/>
                <a:cs typeface="Arial" charset="0"/>
              </a:rPr>
              <a:t>OpenWIS</a:t>
            </a:r>
            <a:r>
              <a:rPr lang="en-AU" altLang="en-US" sz="1600" dirty="0" smtClean="0">
                <a:latin typeface="Arial" charset="0"/>
                <a:ea typeface="ＭＳ Ｐゴシック" pitchFamily="34" charset="-128"/>
                <a:cs typeface="Arial" charset="0"/>
              </a:rPr>
              <a:t> Association in Brussels</a:t>
            </a:r>
            <a:endParaRPr lang="en-AU" altLang="en-US" sz="1600" dirty="0" smtClean="0">
              <a:solidFill>
                <a:srgbClr val="666666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2" eaLnBrk="1" hangingPunct="1">
              <a:lnSpc>
                <a:spcPct val="80000"/>
              </a:lnSpc>
              <a:buFont typeface="Lucida Grande" charset="0"/>
              <a:buNone/>
            </a:pPr>
            <a:endParaRPr lang="en-AU" altLang="en-US" sz="1200" dirty="0" smtClean="0">
              <a:solidFill>
                <a:srgbClr val="666666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AU" altLang="en-US" sz="20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039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O</a:t>
            </a:r>
            <a:r>
              <a:rPr lang="en-AU" dirty="0" err="1" smtClean="0"/>
              <a:t>penWIS</a:t>
            </a:r>
            <a:r>
              <a:rPr lang="en-AU" dirty="0" smtClean="0"/>
              <a:t> development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 smtClean="0"/>
              <a:t>OpenWIS</a:t>
            </a:r>
            <a:r>
              <a:rPr lang="en-AU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Developed in collaboration between </a:t>
            </a:r>
            <a:r>
              <a:rPr lang="en-AU" dirty="0" err="1" smtClean="0"/>
              <a:t>Meteo</a:t>
            </a:r>
            <a:r>
              <a:rPr lang="en-AU" dirty="0" smtClean="0"/>
              <a:t> France, UK </a:t>
            </a:r>
            <a:r>
              <a:rPr lang="en-AU" dirty="0" err="1" smtClean="0"/>
              <a:t>MetOffice</a:t>
            </a:r>
            <a:r>
              <a:rPr lang="en-AU" dirty="0" smtClean="0"/>
              <a:t>, Bureau </a:t>
            </a:r>
            <a:r>
              <a:rPr lang="en-AU" dirty="0"/>
              <a:t>of Meteorology, Korea Meteorological </a:t>
            </a:r>
            <a:r>
              <a:rPr lang="en-AU" dirty="0" smtClean="0"/>
              <a:t>Administration, </a:t>
            </a:r>
            <a:r>
              <a:rPr lang="en-AU" dirty="0" err="1" smtClean="0"/>
              <a:t>Meteo</a:t>
            </a:r>
            <a:r>
              <a:rPr lang="en-AU" dirty="0" smtClean="0"/>
              <a:t> France International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Agencies have formed the </a:t>
            </a:r>
            <a:r>
              <a:rPr lang="en-AU" dirty="0" err="1" smtClean="0"/>
              <a:t>OpenWIS</a:t>
            </a:r>
            <a:r>
              <a:rPr lang="en-AU" dirty="0" smtClean="0"/>
              <a:t> </a:t>
            </a:r>
            <a:r>
              <a:rPr lang="en-AU" dirty="0" err="1" smtClean="0"/>
              <a:t>Assciation</a:t>
            </a:r>
            <a:r>
              <a:rPr lang="en-AU" dirty="0" smtClean="0"/>
              <a:t> to own the software and IP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Open source software</a:t>
            </a: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79801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O</a:t>
            </a:r>
            <a:r>
              <a:rPr lang="en-AU" dirty="0" err="1" smtClean="0"/>
              <a:t>penWIS</a:t>
            </a:r>
            <a:r>
              <a:rPr lang="en-AU" dirty="0" smtClean="0"/>
              <a:t> Operational Installatio</a:t>
            </a:r>
            <a:r>
              <a:rPr lang="en-AU" dirty="0" smtClean="0"/>
              <a:t>n in the Bureau</a:t>
            </a:r>
            <a:endParaRPr lang="en-AU" dirty="0"/>
          </a:p>
        </p:txBody>
      </p:sp>
      <p:grpSp>
        <p:nvGrpSpPr>
          <p:cNvPr id="4" name="Group 1189"/>
          <p:cNvGrpSpPr>
            <a:grpSpLocks/>
          </p:cNvGrpSpPr>
          <p:nvPr/>
        </p:nvGrpSpPr>
        <p:grpSpPr bwMode="auto">
          <a:xfrm>
            <a:off x="1143000" y="1782763"/>
            <a:ext cx="6858000" cy="4865687"/>
            <a:chOff x="2160" y="676"/>
            <a:chExt cx="3479" cy="2332"/>
          </a:xfrm>
        </p:grpSpPr>
        <p:grpSp>
          <p:nvGrpSpPr>
            <p:cNvPr id="5" name="Group 1028"/>
            <p:cNvGrpSpPr>
              <a:grpSpLocks/>
            </p:cNvGrpSpPr>
            <p:nvPr/>
          </p:nvGrpSpPr>
          <p:grpSpPr bwMode="auto">
            <a:xfrm>
              <a:off x="5252" y="1590"/>
              <a:ext cx="345" cy="328"/>
              <a:chOff x="4993" y="1926"/>
              <a:chExt cx="345" cy="328"/>
            </a:xfrm>
          </p:grpSpPr>
          <p:grpSp>
            <p:nvGrpSpPr>
              <p:cNvPr id="151" name="Group 1029"/>
              <p:cNvGrpSpPr>
                <a:grpSpLocks/>
              </p:cNvGrpSpPr>
              <p:nvPr/>
            </p:nvGrpSpPr>
            <p:grpSpPr bwMode="auto">
              <a:xfrm>
                <a:off x="4993" y="1926"/>
                <a:ext cx="278" cy="152"/>
                <a:chOff x="5143" y="1871"/>
                <a:chExt cx="466" cy="254"/>
              </a:xfrm>
            </p:grpSpPr>
            <p:grpSp>
              <p:nvGrpSpPr>
                <p:cNvPr id="153" name="Group 1030"/>
                <p:cNvGrpSpPr>
                  <a:grpSpLocks/>
                </p:cNvGrpSpPr>
                <p:nvPr/>
              </p:nvGrpSpPr>
              <p:grpSpPr bwMode="auto">
                <a:xfrm rot="5400000">
                  <a:off x="5362" y="1878"/>
                  <a:ext cx="254" cy="240"/>
                  <a:chOff x="2496" y="2785"/>
                  <a:chExt cx="254" cy="240"/>
                </a:xfrm>
              </p:grpSpPr>
              <p:sp>
                <p:nvSpPr>
                  <p:cNvPr id="157" name="AutoShape 1031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2785"/>
                    <a:ext cx="133" cy="240"/>
                  </a:xfrm>
                  <a:prstGeom prst="downArrow">
                    <a:avLst>
                      <a:gd name="adj1" fmla="val 30824"/>
                      <a:gd name="adj2" fmla="val 49624"/>
                    </a:avLst>
                  </a:prstGeom>
                  <a:solidFill>
                    <a:srgbClr val="00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pPr defTabSz="914400" eaLnBrk="1" hangingPunct="1"/>
                    <a:endParaRPr lang="en-AU" altLang="en-US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58" name="AutoShape 1032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2617" y="2785"/>
                    <a:ext cx="133" cy="240"/>
                  </a:xfrm>
                  <a:prstGeom prst="downArrow">
                    <a:avLst>
                      <a:gd name="adj1" fmla="val 30824"/>
                      <a:gd name="adj2" fmla="val 49624"/>
                    </a:avLst>
                  </a:prstGeom>
                  <a:solidFill>
                    <a:srgbClr val="00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pPr defTabSz="914400" eaLnBrk="1" hangingPunct="1"/>
                    <a:endParaRPr lang="en-AU" altLang="en-US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54" name="Group 1033"/>
                <p:cNvGrpSpPr>
                  <a:grpSpLocks/>
                </p:cNvGrpSpPr>
                <p:nvPr/>
              </p:nvGrpSpPr>
              <p:grpSpPr bwMode="auto">
                <a:xfrm rot="-5400000">
                  <a:off x="5186" y="1914"/>
                  <a:ext cx="82" cy="168"/>
                  <a:chOff x="3422" y="2928"/>
                  <a:chExt cx="82" cy="168"/>
                </a:xfrm>
              </p:grpSpPr>
              <p:sp>
                <p:nvSpPr>
                  <p:cNvPr id="155" name="Oval 1034"/>
                  <p:cNvSpPr>
                    <a:spLocks noChangeArrowheads="1"/>
                  </p:cNvSpPr>
                  <p:nvPr/>
                </p:nvSpPr>
                <p:spPr bwMode="auto">
                  <a:xfrm>
                    <a:off x="3422" y="3014"/>
                    <a:ext cx="82" cy="82"/>
                  </a:xfrm>
                  <a:prstGeom prst="ellipse">
                    <a:avLst/>
                  </a:prstGeom>
                  <a:solidFill>
                    <a:srgbClr val="969696"/>
                  </a:solidFill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pPr defTabSz="914400" eaLnBrk="1" hangingPunct="1"/>
                    <a:endParaRPr lang="en-AU" altLang="en-US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56" name="Line 1035"/>
                  <p:cNvSpPr>
                    <a:spLocks noChangeShapeType="1"/>
                  </p:cNvSpPr>
                  <p:nvPr/>
                </p:nvSpPr>
                <p:spPr bwMode="auto">
                  <a:xfrm>
                    <a:off x="3463" y="2926"/>
                    <a:ext cx="0" cy="131"/>
                  </a:xfrm>
                  <a:prstGeom prst="line">
                    <a:avLst/>
                  </a:prstGeom>
                  <a:noFill/>
                  <a:ln w="38100">
                    <a:solidFill>
                      <a:srgbClr val="969696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</p:grpSp>
          <p:sp>
            <p:nvSpPr>
              <p:cNvPr id="152" name="Rectangle 1036"/>
              <p:cNvSpPr>
                <a:spLocks noChangeArrowheads="1"/>
              </p:cNvSpPr>
              <p:nvPr/>
            </p:nvSpPr>
            <p:spPr bwMode="auto">
              <a:xfrm>
                <a:off x="5084" y="2063"/>
                <a:ext cx="254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0" i="1" kern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itchFamily="18" charset="0"/>
                  </a:rPr>
                  <a:t>global</a:t>
                </a:r>
              </a:p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0" i="1" kern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itchFamily="18" charset="0"/>
                  </a:rPr>
                  <a:t>data</a:t>
                </a:r>
              </a:p>
            </p:txBody>
          </p:sp>
        </p:grpSp>
        <p:grpSp>
          <p:nvGrpSpPr>
            <p:cNvPr id="6" name="Group 1037"/>
            <p:cNvGrpSpPr>
              <a:grpSpLocks/>
            </p:cNvGrpSpPr>
            <p:nvPr/>
          </p:nvGrpSpPr>
          <p:grpSpPr bwMode="auto">
            <a:xfrm>
              <a:off x="2216" y="1603"/>
              <a:ext cx="325" cy="303"/>
              <a:chOff x="1957" y="1939"/>
              <a:chExt cx="325" cy="303"/>
            </a:xfrm>
          </p:grpSpPr>
          <p:sp>
            <p:nvSpPr>
              <p:cNvPr id="144" name="Rectangle 1038"/>
              <p:cNvSpPr>
                <a:spLocks noChangeArrowheads="1"/>
              </p:cNvSpPr>
              <p:nvPr/>
            </p:nvSpPr>
            <p:spPr bwMode="auto">
              <a:xfrm>
                <a:off x="1957" y="2052"/>
                <a:ext cx="230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0" i="1" kern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itchFamily="18" charset="0"/>
                  </a:rPr>
                  <a:t>meta</a:t>
                </a:r>
              </a:p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0" i="1" kern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itchFamily="18" charset="0"/>
                  </a:rPr>
                  <a:t>data</a:t>
                </a:r>
              </a:p>
            </p:txBody>
          </p:sp>
          <p:grpSp>
            <p:nvGrpSpPr>
              <p:cNvPr id="145" name="Group 1039"/>
              <p:cNvGrpSpPr>
                <a:grpSpLocks/>
              </p:cNvGrpSpPr>
              <p:nvPr/>
            </p:nvGrpSpPr>
            <p:grpSpPr bwMode="auto">
              <a:xfrm rot="5400000" flipH="1">
                <a:off x="2207" y="1958"/>
                <a:ext cx="49" cy="100"/>
                <a:chOff x="3422" y="2928"/>
                <a:chExt cx="82" cy="168"/>
              </a:xfrm>
            </p:grpSpPr>
            <p:sp>
              <p:nvSpPr>
                <p:cNvPr id="149" name="Oval 1040"/>
                <p:cNvSpPr>
                  <a:spLocks noChangeArrowheads="1"/>
                </p:cNvSpPr>
                <p:nvPr/>
              </p:nvSpPr>
              <p:spPr bwMode="auto">
                <a:xfrm>
                  <a:off x="3422" y="3014"/>
                  <a:ext cx="82" cy="82"/>
                </a:xfrm>
                <a:prstGeom prst="ellipse">
                  <a:avLst/>
                </a:prstGeom>
                <a:solidFill>
                  <a:srgbClr val="969696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defTabSz="914400" eaLnBrk="1" hangingPunct="1"/>
                  <a:endParaRPr lang="en-AU" altLang="en-U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50" name="Line 1041"/>
                <p:cNvSpPr>
                  <a:spLocks noChangeShapeType="1"/>
                </p:cNvSpPr>
                <p:nvPr/>
              </p:nvSpPr>
              <p:spPr bwMode="auto">
                <a:xfrm>
                  <a:off x="3481" y="2929"/>
                  <a:ext cx="0" cy="130"/>
                </a:xfrm>
                <a:prstGeom prst="line">
                  <a:avLst/>
                </a:prstGeom>
                <a:noFill/>
                <a:ln w="38100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sysClr val="windowText" lastClr="000000"/>
                    </a:solidFill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146" name="Group 1042"/>
              <p:cNvGrpSpPr>
                <a:grpSpLocks/>
              </p:cNvGrpSpPr>
              <p:nvPr/>
            </p:nvGrpSpPr>
            <p:grpSpPr bwMode="auto">
              <a:xfrm rot="5400000">
                <a:off x="1996" y="1944"/>
                <a:ext cx="153" cy="144"/>
                <a:chOff x="2496" y="2785"/>
                <a:chExt cx="254" cy="240"/>
              </a:xfrm>
            </p:grpSpPr>
            <p:sp>
              <p:nvSpPr>
                <p:cNvPr id="147" name="AutoShape 1043"/>
                <p:cNvSpPr>
                  <a:spLocks noChangeArrowheads="1"/>
                </p:cNvSpPr>
                <p:nvPr/>
              </p:nvSpPr>
              <p:spPr bwMode="auto">
                <a:xfrm>
                  <a:off x="2496" y="2785"/>
                  <a:ext cx="133" cy="240"/>
                </a:xfrm>
                <a:prstGeom prst="downArrow">
                  <a:avLst>
                    <a:gd name="adj1" fmla="val 30824"/>
                    <a:gd name="adj2" fmla="val 49624"/>
                  </a:avLst>
                </a:pr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defTabSz="914400" eaLnBrk="1" hangingPunct="1"/>
                  <a:endParaRPr lang="en-AU" altLang="en-U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48" name="AutoShape 1044"/>
                <p:cNvSpPr>
                  <a:spLocks noChangeArrowheads="1"/>
                </p:cNvSpPr>
                <p:nvPr/>
              </p:nvSpPr>
              <p:spPr bwMode="auto">
                <a:xfrm flipV="1">
                  <a:off x="2617" y="2785"/>
                  <a:ext cx="133" cy="240"/>
                </a:xfrm>
                <a:prstGeom prst="downArrow">
                  <a:avLst>
                    <a:gd name="adj1" fmla="val 30824"/>
                    <a:gd name="adj2" fmla="val 49624"/>
                  </a:avLst>
                </a:pr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defTabSz="914400" eaLnBrk="1" hangingPunct="1"/>
                  <a:endParaRPr lang="en-AU" altLang="en-U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7" name="Group 1045"/>
            <p:cNvGrpSpPr>
              <a:grpSpLocks/>
            </p:cNvGrpSpPr>
            <p:nvPr/>
          </p:nvGrpSpPr>
          <p:grpSpPr bwMode="auto">
            <a:xfrm>
              <a:off x="3564" y="676"/>
              <a:ext cx="153" cy="335"/>
              <a:chOff x="3685" y="943"/>
              <a:chExt cx="153" cy="335"/>
            </a:xfrm>
          </p:grpSpPr>
          <p:grpSp>
            <p:nvGrpSpPr>
              <p:cNvPr id="140" name="Group 1046"/>
              <p:cNvGrpSpPr>
                <a:grpSpLocks/>
              </p:cNvGrpSpPr>
              <p:nvPr/>
            </p:nvGrpSpPr>
            <p:grpSpPr bwMode="auto">
              <a:xfrm>
                <a:off x="3685" y="1134"/>
                <a:ext cx="153" cy="144"/>
                <a:chOff x="2496" y="2785"/>
                <a:chExt cx="254" cy="240"/>
              </a:xfrm>
            </p:grpSpPr>
            <p:sp>
              <p:nvSpPr>
                <p:cNvPr id="142" name="AutoShape 1047"/>
                <p:cNvSpPr>
                  <a:spLocks noChangeArrowheads="1"/>
                </p:cNvSpPr>
                <p:nvPr/>
              </p:nvSpPr>
              <p:spPr bwMode="auto">
                <a:xfrm>
                  <a:off x="2495" y="2785"/>
                  <a:ext cx="132" cy="240"/>
                </a:xfrm>
                <a:prstGeom prst="downArrow">
                  <a:avLst>
                    <a:gd name="adj1" fmla="val 30824"/>
                    <a:gd name="adj2" fmla="val 49621"/>
                  </a:avLst>
                </a:prstGeom>
                <a:solidFill>
                  <a:srgbClr val="99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defTabSz="914400" eaLnBrk="1" hangingPunct="1"/>
                  <a:endParaRPr lang="en-AU" altLang="en-U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43" name="AutoShape 1048"/>
                <p:cNvSpPr>
                  <a:spLocks noChangeArrowheads="1"/>
                </p:cNvSpPr>
                <p:nvPr/>
              </p:nvSpPr>
              <p:spPr bwMode="auto">
                <a:xfrm flipV="1">
                  <a:off x="2617" y="2785"/>
                  <a:ext cx="133" cy="240"/>
                </a:xfrm>
                <a:prstGeom prst="downArrow">
                  <a:avLst>
                    <a:gd name="adj1" fmla="val 30824"/>
                    <a:gd name="adj2" fmla="val 49624"/>
                  </a:avLst>
                </a:prstGeom>
                <a:solidFill>
                  <a:srgbClr val="99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defTabSz="914400" eaLnBrk="1" hangingPunct="1"/>
                  <a:endParaRPr lang="en-AU" altLang="en-U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p:grpSp>
          <p:pic>
            <p:nvPicPr>
              <p:cNvPr id="141" name="Picture 1049" descr="G:\VMC\20101206-DSI-Toulouse\avatarsConfluence.png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688" r="3906" b="77470"/>
              <a:stretch>
                <a:fillRect/>
              </a:stretch>
            </p:blipFill>
            <p:spPr bwMode="auto">
              <a:xfrm>
                <a:off x="3686" y="943"/>
                <a:ext cx="152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Group 1055"/>
            <p:cNvGrpSpPr>
              <a:grpSpLocks/>
            </p:cNvGrpSpPr>
            <p:nvPr/>
          </p:nvGrpSpPr>
          <p:grpSpPr bwMode="auto">
            <a:xfrm>
              <a:off x="4378" y="2211"/>
              <a:ext cx="881" cy="153"/>
              <a:chOff x="2084" y="3066"/>
              <a:chExt cx="1457" cy="253"/>
            </a:xfrm>
          </p:grpSpPr>
          <p:sp>
            <p:nvSpPr>
              <p:cNvPr id="126" name="Oval 1056"/>
              <p:cNvSpPr>
                <a:spLocks noChangeArrowheads="1"/>
              </p:cNvSpPr>
              <p:nvPr/>
            </p:nvSpPr>
            <p:spPr bwMode="auto">
              <a:xfrm>
                <a:off x="2110" y="3077"/>
                <a:ext cx="92" cy="91"/>
              </a:xfrm>
              <a:prstGeom prst="ellipse">
                <a:avLst/>
              </a:prstGeom>
              <a:noFill/>
              <a:ln w="25400">
                <a:solidFill>
                  <a:srgbClr val="CC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914400" eaLnBrk="1" hangingPunct="1"/>
                <a:endParaRPr lang="en-AU" alt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27" name="Line 1057"/>
              <p:cNvSpPr>
                <a:spLocks noChangeShapeType="1"/>
              </p:cNvSpPr>
              <p:nvPr/>
            </p:nvSpPr>
            <p:spPr bwMode="auto">
              <a:xfrm>
                <a:off x="2162" y="3167"/>
                <a:ext cx="0" cy="145"/>
              </a:xfrm>
              <a:prstGeom prst="line">
                <a:avLst/>
              </a:prstGeom>
              <a:noFill/>
              <a:ln w="25400">
                <a:solidFill>
                  <a:srgbClr val="CC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28" name="Oval 1058"/>
              <p:cNvSpPr>
                <a:spLocks noChangeArrowheads="1"/>
              </p:cNvSpPr>
              <p:nvPr/>
            </p:nvSpPr>
            <p:spPr bwMode="auto">
              <a:xfrm>
                <a:off x="2110" y="3077"/>
                <a:ext cx="92" cy="91"/>
              </a:xfrm>
              <a:prstGeom prst="ellipse">
                <a:avLst/>
              </a:prstGeom>
              <a:noFill/>
              <a:ln w="25400">
                <a:solidFill>
                  <a:srgbClr val="CC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914400" eaLnBrk="1" hangingPunct="1"/>
                <a:endParaRPr lang="en-AU" alt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29" name="Rectangle 1059"/>
              <p:cNvSpPr>
                <a:spLocks noChangeArrowheads="1"/>
              </p:cNvSpPr>
              <p:nvPr/>
            </p:nvSpPr>
            <p:spPr bwMode="auto">
              <a:xfrm>
                <a:off x="2084" y="3065"/>
                <a:ext cx="143" cy="55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914400" eaLnBrk="1" hangingPunct="1"/>
                <a:endParaRPr lang="en-AU" alt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30" name="Oval 1060"/>
              <p:cNvSpPr>
                <a:spLocks noChangeArrowheads="1"/>
              </p:cNvSpPr>
              <p:nvPr/>
            </p:nvSpPr>
            <p:spPr bwMode="auto">
              <a:xfrm>
                <a:off x="2786" y="3083"/>
                <a:ext cx="91" cy="92"/>
              </a:xfrm>
              <a:prstGeom prst="ellipse">
                <a:avLst/>
              </a:prstGeom>
              <a:noFill/>
              <a:ln w="25400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914400" eaLnBrk="1" hangingPunct="1"/>
                <a:endParaRPr lang="en-AU" alt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31" name="Line 1061"/>
              <p:cNvSpPr>
                <a:spLocks noChangeShapeType="1"/>
              </p:cNvSpPr>
              <p:nvPr/>
            </p:nvSpPr>
            <p:spPr bwMode="auto">
              <a:xfrm>
                <a:off x="2836" y="3174"/>
                <a:ext cx="0" cy="148"/>
              </a:xfrm>
              <a:prstGeom prst="line">
                <a:avLst/>
              </a:prstGeom>
              <a:noFill/>
              <a:ln w="25400">
                <a:solidFill>
                  <a:srgbClr val="99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32" name="Rectangle 1062"/>
              <p:cNvSpPr>
                <a:spLocks noChangeArrowheads="1"/>
              </p:cNvSpPr>
              <p:nvPr/>
            </p:nvSpPr>
            <p:spPr bwMode="auto">
              <a:xfrm>
                <a:off x="2772" y="3065"/>
                <a:ext cx="141" cy="55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914400" eaLnBrk="1" hangingPunct="1"/>
                <a:endParaRPr lang="en-AU" alt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33" name="Oval 1063"/>
              <p:cNvSpPr>
                <a:spLocks noChangeArrowheads="1"/>
              </p:cNvSpPr>
              <p:nvPr/>
            </p:nvSpPr>
            <p:spPr bwMode="auto">
              <a:xfrm>
                <a:off x="3420" y="3083"/>
                <a:ext cx="91" cy="92"/>
              </a:xfrm>
              <a:prstGeom prst="ellipse">
                <a:avLst/>
              </a:prstGeom>
              <a:noFill/>
              <a:ln w="25400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914400" eaLnBrk="1" hangingPunct="1"/>
                <a:endParaRPr lang="en-AU" alt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34" name="Line 1064"/>
              <p:cNvSpPr>
                <a:spLocks noChangeShapeType="1"/>
              </p:cNvSpPr>
              <p:nvPr/>
            </p:nvSpPr>
            <p:spPr bwMode="auto">
              <a:xfrm>
                <a:off x="3470" y="3174"/>
                <a:ext cx="0" cy="148"/>
              </a:xfrm>
              <a:prstGeom prst="line">
                <a:avLst/>
              </a:prstGeom>
              <a:noFill/>
              <a:ln w="25400">
                <a:solidFill>
                  <a:srgbClr val="99CC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135" name="Group 1065"/>
              <p:cNvGrpSpPr>
                <a:grpSpLocks/>
              </p:cNvGrpSpPr>
              <p:nvPr/>
            </p:nvGrpSpPr>
            <p:grpSpPr bwMode="auto">
              <a:xfrm>
                <a:off x="2123" y="3240"/>
                <a:ext cx="1388" cy="79"/>
                <a:chOff x="2123" y="3216"/>
                <a:chExt cx="1388" cy="79"/>
              </a:xfrm>
            </p:grpSpPr>
            <p:sp>
              <p:nvSpPr>
                <p:cNvPr id="137" name="Rectangle 1066"/>
                <p:cNvSpPr>
                  <a:spLocks noChangeArrowheads="1"/>
                </p:cNvSpPr>
                <p:nvPr/>
              </p:nvSpPr>
              <p:spPr bwMode="auto">
                <a:xfrm>
                  <a:off x="2122" y="3216"/>
                  <a:ext cx="79" cy="72"/>
                </a:xfrm>
                <a:prstGeom prst="rect">
                  <a:avLst/>
                </a:prstGeom>
                <a:solidFill>
                  <a:srgbClr val="CC99FF"/>
                </a:solidFill>
                <a:ln w="25400">
                  <a:solidFill>
                    <a:srgbClr val="CC99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defTabSz="914400" eaLnBrk="1" hangingPunct="1"/>
                  <a:endParaRPr lang="en-AU" altLang="en-U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38" name="Rectangle 1067"/>
                <p:cNvSpPr>
                  <a:spLocks noChangeArrowheads="1"/>
                </p:cNvSpPr>
                <p:nvPr/>
              </p:nvSpPr>
              <p:spPr bwMode="auto">
                <a:xfrm>
                  <a:off x="2798" y="3224"/>
                  <a:ext cx="79" cy="72"/>
                </a:xfrm>
                <a:prstGeom prst="rect">
                  <a:avLst/>
                </a:prstGeom>
                <a:solidFill>
                  <a:srgbClr val="99CC00"/>
                </a:solidFill>
                <a:ln w="25400">
                  <a:solidFill>
                    <a:srgbClr val="99CC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defTabSz="914400" eaLnBrk="1" hangingPunct="1"/>
                  <a:endParaRPr lang="en-AU" altLang="en-U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39" name="Rectangle 1068"/>
                <p:cNvSpPr>
                  <a:spLocks noChangeArrowheads="1"/>
                </p:cNvSpPr>
                <p:nvPr/>
              </p:nvSpPr>
              <p:spPr bwMode="auto">
                <a:xfrm>
                  <a:off x="3432" y="3224"/>
                  <a:ext cx="79" cy="72"/>
                </a:xfrm>
                <a:prstGeom prst="rect">
                  <a:avLst/>
                </a:prstGeom>
                <a:solidFill>
                  <a:srgbClr val="99CCFF"/>
                </a:solidFill>
                <a:ln w="25400">
                  <a:solidFill>
                    <a:srgbClr val="99CC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defTabSz="914400" eaLnBrk="1" hangingPunct="1"/>
                  <a:endParaRPr lang="en-AU" altLang="en-U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136" name="Rectangle 1069"/>
              <p:cNvSpPr>
                <a:spLocks noChangeArrowheads="1"/>
              </p:cNvSpPr>
              <p:nvPr/>
            </p:nvSpPr>
            <p:spPr bwMode="auto">
              <a:xfrm>
                <a:off x="3398" y="3067"/>
                <a:ext cx="143" cy="55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914400" eaLnBrk="1" hangingPunct="1"/>
                <a:endParaRPr lang="en-AU" alt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9" name="Group 1070"/>
            <p:cNvGrpSpPr>
              <a:grpSpLocks/>
            </p:cNvGrpSpPr>
            <p:nvPr/>
          </p:nvGrpSpPr>
          <p:grpSpPr bwMode="auto">
            <a:xfrm>
              <a:off x="3601" y="2214"/>
              <a:ext cx="698" cy="153"/>
              <a:chOff x="3342" y="2550"/>
              <a:chExt cx="698" cy="153"/>
            </a:xfrm>
          </p:grpSpPr>
          <p:sp>
            <p:nvSpPr>
              <p:cNvPr id="124" name="AutoShape 1071"/>
              <p:cNvSpPr>
                <a:spLocks/>
              </p:cNvSpPr>
              <p:nvPr/>
            </p:nvSpPr>
            <p:spPr bwMode="auto">
              <a:xfrm>
                <a:off x="4011" y="2579"/>
                <a:ext cx="29" cy="125"/>
              </a:xfrm>
              <a:prstGeom prst="leftBrace">
                <a:avLst>
                  <a:gd name="adj1" fmla="val 35640"/>
                  <a:gd name="adj2" fmla="val 50000"/>
                </a:avLst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914400" eaLnBrk="1" hangingPunct="1"/>
                <a:endParaRPr lang="en-AU" alt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25" name="Rectangle 1072"/>
              <p:cNvSpPr>
                <a:spLocks noChangeArrowheads="1"/>
              </p:cNvSpPr>
              <p:nvPr/>
            </p:nvSpPr>
            <p:spPr bwMode="auto">
              <a:xfrm>
                <a:off x="3342" y="2550"/>
                <a:ext cx="482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200" b="1" kern="0">
                    <a:solidFill>
                      <a:srgbClr val="FF0000"/>
                    </a:solidFill>
                    <a:latin typeface="+mn-lt"/>
                    <a:ea typeface="+mn-ea"/>
                    <a:cs typeface="Times New Roman" pitchFamily="18" charset="0"/>
                  </a:rPr>
                  <a:t>  </a:t>
                </a:r>
                <a:r>
                  <a:rPr lang="en-GB" sz="900" b="1" kern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itchFamily="18" charset="0"/>
                  </a:rPr>
                  <a:t>WIS Harnesses</a:t>
                </a:r>
              </a:p>
            </p:txBody>
          </p:sp>
        </p:grpSp>
        <p:grpSp>
          <p:nvGrpSpPr>
            <p:cNvPr id="10" name="Group 1073"/>
            <p:cNvGrpSpPr>
              <a:grpSpLocks/>
            </p:cNvGrpSpPr>
            <p:nvPr/>
          </p:nvGrpSpPr>
          <p:grpSpPr bwMode="auto">
            <a:xfrm>
              <a:off x="4229" y="2784"/>
              <a:ext cx="1112" cy="224"/>
              <a:chOff x="3970" y="3120"/>
              <a:chExt cx="1112" cy="224"/>
            </a:xfrm>
          </p:grpSpPr>
          <p:sp>
            <p:nvSpPr>
              <p:cNvPr id="118" name="AutoShape 1074"/>
              <p:cNvSpPr>
                <a:spLocks noChangeArrowheads="1"/>
              </p:cNvSpPr>
              <p:nvPr/>
            </p:nvSpPr>
            <p:spPr bwMode="auto">
              <a:xfrm rot="10800000" flipV="1">
                <a:off x="4528" y="3121"/>
                <a:ext cx="80" cy="144"/>
              </a:xfrm>
              <a:prstGeom prst="downArrow">
                <a:avLst>
                  <a:gd name="adj1" fmla="val 30824"/>
                  <a:gd name="adj2" fmla="val 49500"/>
                </a:avLst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914400" eaLnBrk="1" hangingPunct="1"/>
                <a:endParaRPr lang="en-AU" alt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19" name="Rectangle 1075"/>
              <p:cNvSpPr>
                <a:spLocks noChangeArrowheads="1"/>
              </p:cNvSpPr>
              <p:nvPr/>
            </p:nvSpPr>
            <p:spPr bwMode="auto">
              <a:xfrm>
                <a:off x="3970" y="3227"/>
                <a:ext cx="390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0" i="1" kern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itchFamily="18" charset="0"/>
                  </a:rPr>
                  <a:t>global data</a:t>
                </a:r>
              </a:p>
            </p:txBody>
          </p:sp>
          <p:grpSp>
            <p:nvGrpSpPr>
              <p:cNvPr id="120" name="Group 1076"/>
              <p:cNvGrpSpPr>
                <a:grpSpLocks/>
              </p:cNvGrpSpPr>
              <p:nvPr/>
            </p:nvGrpSpPr>
            <p:grpSpPr bwMode="auto">
              <a:xfrm rot="10800000">
                <a:off x="4083" y="3120"/>
                <a:ext cx="153" cy="144"/>
                <a:chOff x="2496" y="2785"/>
                <a:chExt cx="254" cy="240"/>
              </a:xfrm>
            </p:grpSpPr>
            <p:sp>
              <p:nvSpPr>
                <p:cNvPr id="122" name="AutoShape 1077"/>
                <p:cNvSpPr>
                  <a:spLocks noChangeArrowheads="1"/>
                </p:cNvSpPr>
                <p:nvPr/>
              </p:nvSpPr>
              <p:spPr bwMode="auto">
                <a:xfrm>
                  <a:off x="2496" y="2785"/>
                  <a:ext cx="133" cy="240"/>
                </a:xfrm>
                <a:prstGeom prst="downArrow">
                  <a:avLst>
                    <a:gd name="adj1" fmla="val 30824"/>
                    <a:gd name="adj2" fmla="val 49624"/>
                  </a:avLst>
                </a:prstGeom>
                <a:solidFill>
                  <a:srgbClr val="00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defTabSz="914400" eaLnBrk="1" hangingPunct="1"/>
                  <a:endParaRPr lang="en-AU" altLang="en-U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23" name="AutoShape 1078"/>
                <p:cNvSpPr>
                  <a:spLocks noChangeArrowheads="1"/>
                </p:cNvSpPr>
                <p:nvPr/>
              </p:nvSpPr>
              <p:spPr bwMode="auto">
                <a:xfrm flipV="1">
                  <a:off x="2621" y="2785"/>
                  <a:ext cx="132" cy="240"/>
                </a:xfrm>
                <a:prstGeom prst="downArrow">
                  <a:avLst>
                    <a:gd name="adj1" fmla="val 30824"/>
                    <a:gd name="adj2" fmla="val 49621"/>
                  </a:avLst>
                </a:prstGeom>
                <a:solidFill>
                  <a:srgbClr val="00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defTabSz="914400" eaLnBrk="1" hangingPunct="1"/>
                  <a:endParaRPr lang="en-AU" altLang="en-U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121" name="Rectangle 1079"/>
              <p:cNvSpPr>
                <a:spLocks noChangeArrowheads="1"/>
              </p:cNvSpPr>
              <p:nvPr/>
            </p:nvSpPr>
            <p:spPr bwMode="auto">
              <a:xfrm>
                <a:off x="4517" y="3227"/>
                <a:ext cx="565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0" i="1" kern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itchFamily="18" charset="0"/>
                  </a:rPr>
                  <a:t>outbound to users</a:t>
                </a:r>
              </a:p>
            </p:txBody>
          </p:sp>
        </p:grpSp>
        <p:grpSp>
          <p:nvGrpSpPr>
            <p:cNvPr id="11" name="Group 1080"/>
            <p:cNvGrpSpPr>
              <a:grpSpLocks/>
            </p:cNvGrpSpPr>
            <p:nvPr/>
          </p:nvGrpSpPr>
          <p:grpSpPr bwMode="auto">
            <a:xfrm>
              <a:off x="2160" y="2366"/>
              <a:ext cx="3479" cy="385"/>
              <a:chOff x="2281" y="2633"/>
              <a:chExt cx="3479" cy="385"/>
            </a:xfrm>
          </p:grpSpPr>
          <p:sp>
            <p:nvSpPr>
              <p:cNvPr id="97" name="Rectangle 1081"/>
              <p:cNvSpPr>
                <a:spLocks noChangeArrowheads="1"/>
              </p:cNvSpPr>
              <p:nvPr/>
            </p:nvSpPr>
            <p:spPr bwMode="auto">
              <a:xfrm>
                <a:off x="2303" y="2703"/>
                <a:ext cx="3457" cy="315"/>
              </a:xfrm>
              <a:prstGeom prst="rect">
                <a:avLst/>
              </a:prstGeom>
              <a:gradFill rotWithShape="0">
                <a:gsLst>
                  <a:gs pos="0">
                    <a:srgbClr val="E9E9E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914400" eaLnBrk="1" hangingPunct="1"/>
                <a:endParaRPr lang="en-AU" alt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grpSp>
            <p:nvGrpSpPr>
              <p:cNvPr id="98" name="Group 1082"/>
              <p:cNvGrpSpPr>
                <a:grpSpLocks/>
              </p:cNvGrpSpPr>
              <p:nvPr/>
            </p:nvGrpSpPr>
            <p:grpSpPr bwMode="auto">
              <a:xfrm>
                <a:off x="4504" y="2633"/>
                <a:ext cx="859" cy="120"/>
                <a:chOff x="2102" y="3361"/>
                <a:chExt cx="1432" cy="202"/>
              </a:xfrm>
            </p:grpSpPr>
            <p:grpSp>
              <p:nvGrpSpPr>
                <p:cNvPr id="108" name="Group 48"/>
                <p:cNvGrpSpPr>
                  <a:grpSpLocks/>
                </p:cNvGrpSpPr>
                <p:nvPr/>
              </p:nvGrpSpPr>
              <p:grpSpPr bwMode="auto">
                <a:xfrm>
                  <a:off x="2102" y="3363"/>
                  <a:ext cx="117" cy="198"/>
                  <a:chOff x="1115" y="2219"/>
                  <a:chExt cx="117" cy="214"/>
                </a:xfrm>
              </p:grpSpPr>
              <p:sp>
                <p:nvSpPr>
                  <p:cNvPr id="116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1171" y="2289"/>
                    <a:ext cx="0" cy="144"/>
                  </a:xfrm>
                  <a:prstGeom prst="line">
                    <a:avLst/>
                  </a:prstGeom>
                  <a:noFill/>
                  <a:ln w="25400">
                    <a:solidFill>
                      <a:srgbClr val="CC99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17" name="Freeform 50"/>
                  <p:cNvSpPr>
                    <a:spLocks/>
                  </p:cNvSpPr>
                  <p:nvPr/>
                </p:nvSpPr>
                <p:spPr bwMode="auto">
                  <a:xfrm>
                    <a:off x="1113" y="2219"/>
                    <a:ext cx="117" cy="69"/>
                  </a:xfrm>
                  <a:custGeom>
                    <a:avLst/>
                    <a:gdLst>
                      <a:gd name="T0" fmla="*/ 0 w 105"/>
                      <a:gd name="T1" fmla="*/ 0 h 69"/>
                      <a:gd name="T2" fmla="*/ 0 w 105"/>
                      <a:gd name="T3" fmla="*/ 69 h 69"/>
                      <a:gd name="T4" fmla="*/ 117 w 105"/>
                      <a:gd name="T5" fmla="*/ 69 h 69"/>
                      <a:gd name="T6" fmla="*/ 117 w 105"/>
                      <a:gd name="T7" fmla="*/ 2 h 6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5"/>
                      <a:gd name="T13" fmla="*/ 0 h 69"/>
                      <a:gd name="T14" fmla="*/ 105 w 105"/>
                      <a:gd name="T15" fmla="*/ 69 h 6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5" h="69">
                        <a:moveTo>
                          <a:pt x="0" y="0"/>
                        </a:moveTo>
                        <a:lnTo>
                          <a:pt x="0" y="69"/>
                        </a:lnTo>
                        <a:lnTo>
                          <a:pt x="105" y="69"/>
                        </a:lnTo>
                        <a:lnTo>
                          <a:pt x="105" y="2"/>
                        </a:lnTo>
                      </a:path>
                    </a:pathLst>
                  </a:custGeom>
                  <a:noFill/>
                  <a:ln w="25400">
                    <a:solidFill>
                      <a:srgbClr val="CC99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sz="2400" kern="0">
                      <a:solidFill>
                        <a:sysClr val="windowText" lastClr="000000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09" name="Line 7"/>
                <p:cNvSpPr>
                  <a:spLocks noChangeShapeType="1"/>
                </p:cNvSpPr>
                <p:nvPr/>
              </p:nvSpPr>
              <p:spPr bwMode="auto">
                <a:xfrm>
                  <a:off x="3478" y="3416"/>
                  <a:ext cx="0" cy="133"/>
                </a:xfrm>
                <a:prstGeom prst="line">
                  <a:avLst/>
                </a:prstGeom>
                <a:noFill/>
                <a:ln w="2540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sysClr val="windowText" lastClr="000000"/>
                    </a:solidFill>
                    <a:latin typeface="+mn-lt"/>
                    <a:ea typeface="+mn-ea"/>
                  </a:endParaRPr>
                </a:p>
              </p:txBody>
            </p:sp>
            <p:grpSp>
              <p:nvGrpSpPr>
                <p:cNvPr id="110" name="Group 48"/>
                <p:cNvGrpSpPr>
                  <a:grpSpLocks/>
                </p:cNvGrpSpPr>
                <p:nvPr/>
              </p:nvGrpSpPr>
              <p:grpSpPr bwMode="auto">
                <a:xfrm>
                  <a:off x="2780" y="3361"/>
                  <a:ext cx="117" cy="198"/>
                  <a:chOff x="1114" y="2219"/>
                  <a:chExt cx="117" cy="214"/>
                </a:xfrm>
              </p:grpSpPr>
              <p:sp>
                <p:nvSpPr>
                  <p:cNvPr id="114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1170" y="2289"/>
                    <a:ext cx="0" cy="144"/>
                  </a:xfrm>
                  <a:prstGeom prst="line">
                    <a:avLst/>
                  </a:prstGeom>
                  <a:noFill/>
                  <a:ln w="25400">
                    <a:solidFill>
                      <a:srgbClr val="99CC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15" name="Freeform 50"/>
                  <p:cNvSpPr>
                    <a:spLocks/>
                  </p:cNvSpPr>
                  <p:nvPr/>
                </p:nvSpPr>
                <p:spPr bwMode="auto">
                  <a:xfrm>
                    <a:off x="1112" y="2219"/>
                    <a:ext cx="117" cy="69"/>
                  </a:xfrm>
                  <a:custGeom>
                    <a:avLst/>
                    <a:gdLst>
                      <a:gd name="T0" fmla="*/ 0 w 105"/>
                      <a:gd name="T1" fmla="*/ 0 h 69"/>
                      <a:gd name="T2" fmla="*/ 0 w 105"/>
                      <a:gd name="T3" fmla="*/ 69 h 69"/>
                      <a:gd name="T4" fmla="*/ 117 w 105"/>
                      <a:gd name="T5" fmla="*/ 69 h 69"/>
                      <a:gd name="T6" fmla="*/ 117 w 105"/>
                      <a:gd name="T7" fmla="*/ 2 h 6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5"/>
                      <a:gd name="T13" fmla="*/ 0 h 69"/>
                      <a:gd name="T14" fmla="*/ 105 w 105"/>
                      <a:gd name="T15" fmla="*/ 69 h 6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5" h="69">
                        <a:moveTo>
                          <a:pt x="0" y="0"/>
                        </a:moveTo>
                        <a:lnTo>
                          <a:pt x="0" y="69"/>
                        </a:lnTo>
                        <a:lnTo>
                          <a:pt x="105" y="69"/>
                        </a:lnTo>
                        <a:lnTo>
                          <a:pt x="105" y="2"/>
                        </a:lnTo>
                      </a:path>
                    </a:pathLst>
                  </a:custGeom>
                  <a:noFill/>
                  <a:ln w="25400">
                    <a:solidFill>
                      <a:srgbClr val="99CC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sz="2400" kern="0">
                      <a:solidFill>
                        <a:sysClr val="windowText" lastClr="000000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11" name="Group 48"/>
                <p:cNvGrpSpPr>
                  <a:grpSpLocks/>
                </p:cNvGrpSpPr>
                <p:nvPr/>
              </p:nvGrpSpPr>
              <p:grpSpPr bwMode="auto">
                <a:xfrm>
                  <a:off x="3417" y="3365"/>
                  <a:ext cx="117" cy="198"/>
                  <a:chOff x="1113" y="2219"/>
                  <a:chExt cx="117" cy="214"/>
                </a:xfrm>
              </p:grpSpPr>
              <p:sp>
                <p:nvSpPr>
                  <p:cNvPr id="112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1171" y="2289"/>
                    <a:ext cx="0" cy="144"/>
                  </a:xfrm>
                  <a:prstGeom prst="line">
                    <a:avLst/>
                  </a:prstGeom>
                  <a:noFill/>
                  <a:ln w="25400">
                    <a:solidFill>
                      <a:srgbClr val="99CC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13" name="Freeform 50"/>
                  <p:cNvSpPr>
                    <a:spLocks/>
                  </p:cNvSpPr>
                  <p:nvPr/>
                </p:nvSpPr>
                <p:spPr bwMode="auto">
                  <a:xfrm>
                    <a:off x="1113" y="2219"/>
                    <a:ext cx="117" cy="69"/>
                  </a:xfrm>
                  <a:custGeom>
                    <a:avLst/>
                    <a:gdLst>
                      <a:gd name="T0" fmla="*/ 0 w 105"/>
                      <a:gd name="T1" fmla="*/ 0 h 69"/>
                      <a:gd name="T2" fmla="*/ 0 w 105"/>
                      <a:gd name="T3" fmla="*/ 69 h 69"/>
                      <a:gd name="T4" fmla="*/ 117 w 105"/>
                      <a:gd name="T5" fmla="*/ 69 h 69"/>
                      <a:gd name="T6" fmla="*/ 117 w 105"/>
                      <a:gd name="T7" fmla="*/ 2 h 6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5"/>
                      <a:gd name="T13" fmla="*/ 0 h 69"/>
                      <a:gd name="T14" fmla="*/ 105 w 105"/>
                      <a:gd name="T15" fmla="*/ 69 h 6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5" h="69">
                        <a:moveTo>
                          <a:pt x="0" y="0"/>
                        </a:moveTo>
                        <a:lnTo>
                          <a:pt x="0" y="69"/>
                        </a:lnTo>
                        <a:lnTo>
                          <a:pt x="105" y="69"/>
                        </a:lnTo>
                        <a:lnTo>
                          <a:pt x="105" y="2"/>
                        </a:lnTo>
                      </a:path>
                    </a:pathLst>
                  </a:custGeom>
                  <a:noFill/>
                  <a:ln w="25400">
                    <a:solidFill>
                      <a:srgbClr val="99CC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sz="2400" kern="0">
                      <a:solidFill>
                        <a:sysClr val="windowText" lastClr="000000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99" name="Rectangle 1093"/>
              <p:cNvSpPr>
                <a:spLocks noChangeArrowheads="1"/>
              </p:cNvSpPr>
              <p:nvPr/>
            </p:nvSpPr>
            <p:spPr bwMode="auto">
              <a:xfrm>
                <a:off x="2281" y="2667"/>
                <a:ext cx="663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914400" eaLnBrk="1" hangingPunct="1"/>
                <a:r>
                  <a:rPr lang="en-GB" altLang="en-US" sz="1400" i="1">
                    <a:solidFill>
                      <a:srgbClr val="808080"/>
                    </a:solidFill>
                    <a:latin typeface="Calibri" pitchFamily="34" charset="0"/>
                    <a:cs typeface="Times New Roman" pitchFamily="18" charset="0"/>
                  </a:rPr>
                  <a:t>Internal System</a:t>
                </a:r>
              </a:p>
            </p:txBody>
          </p:sp>
          <p:grpSp>
            <p:nvGrpSpPr>
              <p:cNvPr id="100" name="Group 1094"/>
              <p:cNvGrpSpPr>
                <a:grpSpLocks/>
              </p:cNvGrpSpPr>
              <p:nvPr/>
            </p:nvGrpSpPr>
            <p:grpSpPr bwMode="auto">
              <a:xfrm>
                <a:off x="5220" y="2729"/>
                <a:ext cx="248" cy="248"/>
                <a:chOff x="3414" y="3576"/>
                <a:chExt cx="414" cy="414"/>
              </a:xfrm>
            </p:grpSpPr>
            <p:sp>
              <p:nvSpPr>
                <p:cNvPr id="105" name="AutoShape 1095"/>
                <p:cNvSpPr>
                  <a:spLocks noChangeArrowheads="1"/>
                </p:cNvSpPr>
                <p:nvPr/>
              </p:nvSpPr>
              <p:spPr bwMode="auto">
                <a:xfrm>
                  <a:off x="3413" y="3576"/>
                  <a:ext cx="210" cy="300"/>
                </a:xfrm>
                <a:prstGeom prst="can">
                  <a:avLst>
                    <a:gd name="adj" fmla="val 35714"/>
                  </a:avLst>
                </a:prstGeom>
                <a:solidFill>
                  <a:srgbClr val="33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defTabSz="914400" eaLnBrk="1" hangingPunct="1"/>
                  <a:endParaRPr lang="en-AU" altLang="en-U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06" name="AutoShape 1096"/>
                <p:cNvSpPr>
                  <a:spLocks noChangeArrowheads="1"/>
                </p:cNvSpPr>
                <p:nvPr/>
              </p:nvSpPr>
              <p:spPr bwMode="auto">
                <a:xfrm>
                  <a:off x="3516" y="3633"/>
                  <a:ext cx="210" cy="300"/>
                </a:xfrm>
                <a:prstGeom prst="can">
                  <a:avLst>
                    <a:gd name="adj" fmla="val 35714"/>
                  </a:avLst>
                </a:prstGeom>
                <a:solidFill>
                  <a:srgbClr val="7DB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defTabSz="914400" eaLnBrk="1" hangingPunct="1"/>
                  <a:endParaRPr lang="en-AU" altLang="en-U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07" name="AutoShape 1097"/>
                <p:cNvSpPr>
                  <a:spLocks noChangeArrowheads="1"/>
                </p:cNvSpPr>
                <p:nvPr/>
              </p:nvSpPr>
              <p:spPr bwMode="auto">
                <a:xfrm>
                  <a:off x="3618" y="3690"/>
                  <a:ext cx="210" cy="300"/>
                </a:xfrm>
                <a:prstGeom prst="can">
                  <a:avLst>
                    <a:gd name="adj" fmla="val 35714"/>
                  </a:avLst>
                </a:prstGeom>
                <a:solidFill>
                  <a:srgbClr val="A1D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defTabSz="914400" eaLnBrk="1" hangingPunct="1"/>
                  <a:endParaRPr lang="en-AU" altLang="en-U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101" name="Rectangle 1098"/>
              <p:cNvSpPr>
                <a:spLocks noChangeArrowheads="1"/>
              </p:cNvSpPr>
              <p:nvPr/>
            </p:nvSpPr>
            <p:spPr bwMode="auto">
              <a:xfrm>
                <a:off x="5236" y="2706"/>
                <a:ext cx="435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914400" eaLnBrk="1" hangingPunct="1"/>
                <a:r>
                  <a:rPr lang="en-GB" altLang="en-US" sz="900">
                    <a:solidFill>
                      <a:srgbClr val="5F5F5F"/>
                    </a:solidFill>
                    <a:latin typeface="Calibri" pitchFamily="34" charset="0"/>
                    <a:cs typeface="Times New Roman" pitchFamily="18" charset="0"/>
                  </a:rPr>
                  <a:t>Data</a:t>
                </a:r>
              </a:p>
              <a:p>
                <a:pPr defTabSz="914400" eaLnBrk="1" hangingPunct="1"/>
                <a:r>
                  <a:rPr lang="en-GB" altLang="en-US" sz="900">
                    <a:solidFill>
                      <a:srgbClr val="5F5F5F"/>
                    </a:solidFill>
                    <a:latin typeface="Calibri" pitchFamily="34" charset="0"/>
                    <a:cs typeface="Times New Roman" pitchFamily="18" charset="0"/>
                  </a:rPr>
                  <a:t>Sources</a:t>
                </a:r>
              </a:p>
              <a:p>
                <a:pPr defTabSz="914400" eaLnBrk="1" hangingPunct="1"/>
                <a:r>
                  <a:rPr lang="en-GB" altLang="en-US" sz="900">
                    <a:solidFill>
                      <a:srgbClr val="5F5F5F"/>
                    </a:solidFill>
                    <a:latin typeface="Calibri" pitchFamily="34" charset="0"/>
                    <a:cs typeface="Times New Roman" pitchFamily="18" charset="0"/>
                  </a:rPr>
                  <a:t>(RTDB, ADAM)</a:t>
                </a:r>
              </a:p>
            </p:txBody>
          </p:sp>
          <p:sp>
            <p:nvSpPr>
              <p:cNvPr id="102" name="AutoShape 47"/>
              <p:cNvSpPr>
                <a:spLocks noChangeAspect="1" noChangeArrowheads="1"/>
              </p:cNvSpPr>
              <p:nvPr/>
            </p:nvSpPr>
            <p:spPr bwMode="auto">
              <a:xfrm>
                <a:off x="4335" y="2745"/>
                <a:ext cx="387" cy="192"/>
              </a:xfrm>
              <a:prstGeom prst="plus">
                <a:avLst>
                  <a:gd name="adj" fmla="val 25000"/>
                </a:avLst>
              </a:prstGeom>
              <a:gradFill rotWithShape="0">
                <a:gsLst>
                  <a:gs pos="0">
                    <a:srgbClr val="DAB5FF"/>
                  </a:gs>
                  <a:gs pos="100000">
                    <a:srgbClr val="BE7D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defTabSz="914400" eaLnBrk="1" hangingPunct="1"/>
                <a:r>
                  <a:rPr lang="en-GB" altLang="en-US" sz="900">
                    <a:solidFill>
                      <a:srgbClr val="5F5F5F"/>
                    </a:solidFill>
                    <a:latin typeface="Calibri" pitchFamily="34" charset="0"/>
                    <a:cs typeface="Times New Roman" pitchFamily="18" charset="0"/>
                  </a:rPr>
                  <a:t>CMSS</a:t>
                </a:r>
              </a:p>
            </p:txBody>
          </p:sp>
          <p:sp>
            <p:nvSpPr>
              <p:cNvPr id="103" name="AutoShape 1100"/>
              <p:cNvSpPr>
                <a:spLocks noChangeArrowheads="1"/>
              </p:cNvSpPr>
              <p:nvPr/>
            </p:nvSpPr>
            <p:spPr bwMode="auto">
              <a:xfrm rot="5400000">
                <a:off x="4820" y="2698"/>
                <a:ext cx="248" cy="324"/>
              </a:xfrm>
              <a:prstGeom prst="rightArrowCallout">
                <a:avLst>
                  <a:gd name="adj1" fmla="val 32661"/>
                  <a:gd name="adj2" fmla="val 23849"/>
                  <a:gd name="adj3" fmla="val 16667"/>
                  <a:gd name="adj4" fmla="val 67944"/>
                </a:avLst>
              </a:prstGeom>
              <a:gradFill rotWithShape="0">
                <a:gsLst>
                  <a:gs pos="0">
                    <a:srgbClr val="CBE57D"/>
                  </a:gs>
                  <a:gs pos="100000">
                    <a:srgbClr val="99CC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914400" eaLnBrk="1" hangingPunct="1"/>
                <a:endParaRPr lang="en-AU" alt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04" name="Rectangle 1101"/>
              <p:cNvSpPr>
                <a:spLocks noChangeArrowheads="1"/>
              </p:cNvSpPr>
              <p:nvPr/>
            </p:nvSpPr>
            <p:spPr bwMode="auto">
              <a:xfrm>
                <a:off x="4790" y="2707"/>
                <a:ext cx="305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defTabSz="914400" eaLnBrk="1" hangingPunct="1"/>
                <a:r>
                  <a:rPr lang="en-GB" altLang="en-US" sz="900">
                    <a:solidFill>
                      <a:srgbClr val="5F5F5F"/>
                    </a:solidFill>
                    <a:latin typeface="Calibri" pitchFamily="34" charset="0"/>
                    <a:cs typeface="Times New Roman" pitchFamily="18" charset="0"/>
                  </a:rPr>
                  <a:t>Disse-</a:t>
                </a:r>
              </a:p>
              <a:p>
                <a:pPr algn="ctr" defTabSz="914400" eaLnBrk="1" hangingPunct="1"/>
                <a:r>
                  <a:rPr lang="en-GB" altLang="en-US" sz="900">
                    <a:solidFill>
                      <a:srgbClr val="5F5F5F"/>
                    </a:solidFill>
                    <a:latin typeface="Calibri" pitchFamily="34" charset="0"/>
                    <a:cs typeface="Times New Roman" pitchFamily="18" charset="0"/>
                  </a:rPr>
                  <a:t>mination</a:t>
                </a:r>
              </a:p>
              <a:p>
                <a:pPr algn="ctr" defTabSz="914400" eaLnBrk="1" hangingPunct="1"/>
                <a:r>
                  <a:rPr lang="en-GB" altLang="en-US" sz="900">
                    <a:solidFill>
                      <a:srgbClr val="5F5F5F"/>
                    </a:solidFill>
                    <a:latin typeface="Calibri" pitchFamily="34" charset="0"/>
                    <a:cs typeface="Times New Roman" pitchFamily="18" charset="0"/>
                  </a:rPr>
                  <a:t>(AIFS)</a:t>
                </a:r>
              </a:p>
            </p:txBody>
          </p:sp>
        </p:grpSp>
        <p:sp>
          <p:nvSpPr>
            <p:cNvPr id="12" name="Rectangle 1102"/>
            <p:cNvSpPr>
              <a:spLocks noChangeArrowheads="1"/>
            </p:cNvSpPr>
            <p:nvPr/>
          </p:nvSpPr>
          <p:spPr bwMode="auto">
            <a:xfrm>
              <a:off x="2515" y="864"/>
              <a:ext cx="432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i="1" kern="0">
                  <a:solidFill>
                    <a:srgbClr val="808080"/>
                  </a:solidFill>
                  <a:latin typeface="+mn-lt"/>
                  <a:ea typeface="+mn-ea"/>
                  <a:cs typeface="Times New Roman" pitchFamily="18" charset="0"/>
                </a:rPr>
                <a:t>OpenWIS</a:t>
              </a:r>
            </a:p>
          </p:txBody>
        </p:sp>
        <p:grpSp>
          <p:nvGrpSpPr>
            <p:cNvPr id="13" name="Group 1103"/>
            <p:cNvGrpSpPr>
              <a:grpSpLocks/>
            </p:cNvGrpSpPr>
            <p:nvPr/>
          </p:nvGrpSpPr>
          <p:grpSpPr bwMode="auto">
            <a:xfrm>
              <a:off x="2503" y="1022"/>
              <a:ext cx="2761" cy="1229"/>
              <a:chOff x="2244" y="1358"/>
              <a:chExt cx="2761" cy="1229"/>
            </a:xfrm>
          </p:grpSpPr>
          <p:grpSp>
            <p:nvGrpSpPr>
              <p:cNvPr id="14" name="Group 1104"/>
              <p:cNvGrpSpPr>
                <a:grpSpLocks/>
              </p:cNvGrpSpPr>
              <p:nvPr/>
            </p:nvGrpSpPr>
            <p:grpSpPr bwMode="auto">
              <a:xfrm>
                <a:off x="3193" y="1762"/>
                <a:ext cx="889" cy="719"/>
                <a:chOff x="3193" y="1762"/>
                <a:chExt cx="889" cy="719"/>
              </a:xfrm>
            </p:grpSpPr>
            <p:sp>
              <p:nvSpPr>
                <p:cNvPr id="86" name="Rectangle 1105"/>
                <p:cNvSpPr>
                  <a:spLocks noChangeArrowheads="1"/>
                </p:cNvSpPr>
                <p:nvPr/>
              </p:nvSpPr>
              <p:spPr bwMode="auto">
                <a:xfrm>
                  <a:off x="3193" y="1762"/>
                  <a:ext cx="889" cy="719"/>
                </a:xfrm>
                <a:prstGeom prst="rect">
                  <a:avLst/>
                </a:prstGeom>
                <a:solidFill>
                  <a:srgbClr val="C2D78F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defTabSz="914400" eaLnBrk="1" hangingPunct="1"/>
                  <a:endParaRPr lang="en-AU" altLang="en-U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87" name="Rounded Rectangle 3"/>
                <p:cNvSpPr>
                  <a:spLocks noChangeArrowheads="1"/>
                </p:cNvSpPr>
                <p:nvPr/>
              </p:nvSpPr>
              <p:spPr bwMode="auto">
                <a:xfrm>
                  <a:off x="3313" y="2172"/>
                  <a:ext cx="381" cy="204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99CC00">
                        <a:gamma/>
                        <a:tint val="25490"/>
                        <a:invGamma/>
                      </a:srgbClr>
                    </a:gs>
                    <a:gs pos="100000">
                      <a:srgbClr val="99CC00"/>
                    </a:gs>
                  </a:gsLst>
                  <a:lin ang="5400000" scaled="1"/>
                </a:gradFill>
                <a:ln w="12700" algn="ctr">
                  <a:noFill/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lIns="54000" rIns="54000" anchor="ctr"/>
                <a:lstStyle/>
                <a:p>
                  <a:pPr algn="ctr" defTabSz="914400" fontAlgn="auto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900" kern="0">
                      <a:solidFill>
                        <a:srgbClr val="5F5F5F"/>
                      </a:solidFill>
                      <a:latin typeface="+mn-lt"/>
                      <a:ea typeface="+mn-ea"/>
                    </a:rPr>
                    <a:t>Authenti-cation</a:t>
                  </a:r>
                </a:p>
              </p:txBody>
            </p:sp>
            <p:sp>
              <p:nvSpPr>
                <p:cNvPr id="88" name="Rounded Rectangle 3"/>
                <p:cNvSpPr>
                  <a:spLocks noChangeArrowheads="1"/>
                </p:cNvSpPr>
                <p:nvPr/>
              </p:nvSpPr>
              <p:spPr bwMode="auto">
                <a:xfrm>
                  <a:off x="3311" y="1901"/>
                  <a:ext cx="381" cy="204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99CC00">
                        <a:gamma/>
                        <a:tint val="41176"/>
                        <a:invGamma/>
                      </a:srgbClr>
                    </a:gs>
                    <a:gs pos="100000">
                      <a:srgbClr val="99CC00"/>
                    </a:gs>
                  </a:gsLst>
                  <a:lin ang="5400000" scaled="1"/>
                </a:gradFill>
                <a:ln w="12700" algn="ctr">
                  <a:noFill/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lIns="54000" rIns="54000" anchor="ctr"/>
                <a:lstStyle/>
                <a:p>
                  <a:pPr algn="ctr" defTabSz="914400" fontAlgn="auto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900" kern="0">
                      <a:solidFill>
                        <a:srgbClr val="5F5F5F"/>
                      </a:solidFill>
                      <a:latin typeface="+mn-lt"/>
                      <a:ea typeface="+mn-ea"/>
                    </a:rPr>
                    <a:t>Authori-zation</a:t>
                  </a:r>
                </a:p>
              </p:txBody>
            </p:sp>
            <p:grpSp>
              <p:nvGrpSpPr>
                <p:cNvPr id="89" name="Group 1108"/>
                <p:cNvGrpSpPr>
                  <a:grpSpLocks/>
                </p:cNvGrpSpPr>
                <p:nvPr/>
              </p:nvGrpSpPr>
              <p:grpSpPr bwMode="auto">
                <a:xfrm>
                  <a:off x="3750" y="2150"/>
                  <a:ext cx="199" cy="297"/>
                  <a:chOff x="6195" y="2928"/>
                  <a:chExt cx="331" cy="495"/>
                </a:xfrm>
              </p:grpSpPr>
              <p:sp>
                <p:nvSpPr>
                  <p:cNvPr id="91" name="AutoShape 11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195" y="3216"/>
                    <a:ext cx="331" cy="207"/>
                  </a:xfrm>
                  <a:prstGeom prst="can">
                    <a:avLst>
                      <a:gd name="adj" fmla="val 40403"/>
                    </a:avLst>
                  </a:prstGeom>
                  <a:solidFill>
                    <a:srgbClr val="88B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pPr algn="ctr" defTabSz="914400" eaLnBrk="1" hangingPunct="1"/>
                    <a:endParaRPr lang="en-AU" altLang="en-US" sz="1000" b="1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92" name="Oval 1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195" y="3214"/>
                    <a:ext cx="331" cy="89"/>
                  </a:xfrm>
                  <a:prstGeom prst="ellipse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pPr defTabSz="914400" eaLnBrk="1" hangingPunct="1"/>
                    <a:endParaRPr lang="en-AU" altLang="en-US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93" name="AutoShape 1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195" y="3074"/>
                    <a:ext cx="331" cy="207"/>
                  </a:xfrm>
                  <a:prstGeom prst="can">
                    <a:avLst>
                      <a:gd name="adj" fmla="val 40403"/>
                    </a:avLst>
                  </a:prstGeom>
                  <a:solidFill>
                    <a:srgbClr val="A5E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pPr algn="ctr" defTabSz="914400" eaLnBrk="1" hangingPunct="1"/>
                    <a:endParaRPr lang="en-AU" altLang="en-US" sz="1000" b="1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94" name="Oval 1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195" y="3072"/>
                    <a:ext cx="331" cy="89"/>
                  </a:xfrm>
                  <a:prstGeom prst="ellipse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pPr defTabSz="914400" eaLnBrk="1" hangingPunct="1"/>
                    <a:endParaRPr lang="en-AU" altLang="en-US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95" name="AutoShape 11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195" y="2931"/>
                    <a:ext cx="331" cy="207"/>
                  </a:xfrm>
                  <a:prstGeom prst="can">
                    <a:avLst>
                      <a:gd name="adj" fmla="val 40403"/>
                    </a:avLst>
                  </a:prstGeom>
                  <a:solidFill>
                    <a:srgbClr val="C2FF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pPr algn="ctr" defTabSz="914400" eaLnBrk="1" hangingPunct="1"/>
                    <a:endParaRPr lang="en-AU" altLang="en-US" sz="1000" b="1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96" name="Oval 11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195" y="2928"/>
                    <a:ext cx="331" cy="87"/>
                  </a:xfrm>
                  <a:prstGeom prst="ellipse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pPr defTabSz="914400" eaLnBrk="1" hangingPunct="1"/>
                    <a:endParaRPr lang="en-AU" altLang="en-US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90" name="Rectangle 1115"/>
                <p:cNvSpPr>
                  <a:spLocks noChangeArrowheads="1"/>
                </p:cNvSpPr>
                <p:nvPr/>
              </p:nvSpPr>
              <p:spPr bwMode="auto">
                <a:xfrm>
                  <a:off x="3792" y="2170"/>
                  <a:ext cx="219" cy="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defTabSz="914400" eaLnBrk="1" hangingPunct="1"/>
                  <a:r>
                    <a:rPr lang="en-GB" altLang="en-US" sz="900">
                      <a:solidFill>
                        <a:srgbClr val="5F5F5F"/>
                      </a:solidFill>
                      <a:latin typeface="Calibri" pitchFamily="34" charset="0"/>
                    </a:rPr>
                    <a:t>User</a:t>
                  </a:r>
                </a:p>
                <a:p>
                  <a:pPr defTabSz="914400" eaLnBrk="1" hangingPunct="1"/>
                  <a:r>
                    <a:rPr lang="en-GB" altLang="en-US" sz="900">
                      <a:solidFill>
                        <a:srgbClr val="5F5F5F"/>
                      </a:solidFill>
                      <a:latin typeface="Calibri" pitchFamily="34" charset="0"/>
                    </a:rPr>
                    <a:t>Store</a:t>
                  </a:r>
                  <a:endParaRPr lang="fr-FR" altLang="en-US" sz="900">
                    <a:solidFill>
                      <a:srgbClr val="5F5F5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15" name="Group 1116"/>
              <p:cNvGrpSpPr>
                <a:grpSpLocks/>
              </p:cNvGrpSpPr>
              <p:nvPr/>
            </p:nvGrpSpPr>
            <p:grpSpPr bwMode="auto">
              <a:xfrm>
                <a:off x="4159" y="2470"/>
                <a:ext cx="817" cy="117"/>
                <a:chOff x="2195" y="2928"/>
                <a:chExt cx="1372" cy="195"/>
              </a:xfrm>
            </p:grpSpPr>
            <p:grpSp>
              <p:nvGrpSpPr>
                <p:cNvPr id="77" name="Group 1117"/>
                <p:cNvGrpSpPr>
                  <a:grpSpLocks/>
                </p:cNvGrpSpPr>
                <p:nvPr/>
              </p:nvGrpSpPr>
              <p:grpSpPr bwMode="auto">
                <a:xfrm>
                  <a:off x="3485" y="2928"/>
                  <a:ext cx="82" cy="168"/>
                  <a:chOff x="3485" y="2928"/>
                  <a:chExt cx="82" cy="168"/>
                </a:xfrm>
              </p:grpSpPr>
              <p:sp>
                <p:nvSpPr>
                  <p:cNvPr id="84" name="Oval 1118"/>
                  <p:cNvSpPr>
                    <a:spLocks noChangeArrowheads="1"/>
                  </p:cNvSpPr>
                  <p:nvPr/>
                </p:nvSpPr>
                <p:spPr bwMode="auto">
                  <a:xfrm>
                    <a:off x="3484" y="3014"/>
                    <a:ext cx="82" cy="82"/>
                  </a:xfrm>
                  <a:prstGeom prst="ellipse">
                    <a:avLst/>
                  </a:prstGeom>
                  <a:solidFill>
                    <a:srgbClr val="969696"/>
                  </a:solidFill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pPr defTabSz="914400" eaLnBrk="1" hangingPunct="1"/>
                    <a:endParaRPr lang="en-AU" altLang="en-US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85" name="Line 1119"/>
                  <p:cNvSpPr>
                    <a:spLocks noChangeShapeType="1"/>
                  </p:cNvSpPr>
                  <p:nvPr/>
                </p:nvSpPr>
                <p:spPr bwMode="auto">
                  <a:xfrm>
                    <a:off x="3522" y="2928"/>
                    <a:ext cx="0" cy="129"/>
                  </a:xfrm>
                  <a:prstGeom prst="line">
                    <a:avLst/>
                  </a:prstGeom>
                  <a:noFill/>
                  <a:ln w="38100">
                    <a:solidFill>
                      <a:srgbClr val="969696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78" name="Group 1120"/>
                <p:cNvGrpSpPr>
                  <a:grpSpLocks/>
                </p:cNvGrpSpPr>
                <p:nvPr/>
              </p:nvGrpSpPr>
              <p:grpSpPr bwMode="auto">
                <a:xfrm>
                  <a:off x="2911" y="2954"/>
                  <a:ext cx="86" cy="169"/>
                  <a:chOff x="5102" y="3648"/>
                  <a:chExt cx="95" cy="187"/>
                </a:xfrm>
              </p:grpSpPr>
              <p:sp>
                <p:nvSpPr>
                  <p:cNvPr id="82" name="Oval 1121"/>
                  <p:cNvSpPr>
                    <a:spLocks noChangeArrowheads="1"/>
                  </p:cNvSpPr>
                  <p:nvPr/>
                </p:nvSpPr>
                <p:spPr bwMode="auto">
                  <a:xfrm>
                    <a:off x="5105" y="3744"/>
                    <a:ext cx="93" cy="91"/>
                  </a:xfrm>
                  <a:prstGeom prst="ellipse">
                    <a:avLst/>
                  </a:prstGeom>
                  <a:solidFill>
                    <a:srgbClr val="969696"/>
                  </a:solidFill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pPr defTabSz="914400" eaLnBrk="1" hangingPunct="1"/>
                    <a:endParaRPr lang="en-AU" altLang="en-US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83" name="Line 1122"/>
                  <p:cNvSpPr>
                    <a:spLocks noChangeShapeType="1"/>
                  </p:cNvSpPr>
                  <p:nvPr/>
                </p:nvSpPr>
                <p:spPr bwMode="auto">
                  <a:xfrm>
                    <a:off x="5102" y="3648"/>
                    <a:ext cx="0" cy="143"/>
                  </a:xfrm>
                  <a:prstGeom prst="line">
                    <a:avLst/>
                  </a:prstGeom>
                  <a:noFill/>
                  <a:ln w="38100">
                    <a:solidFill>
                      <a:srgbClr val="969696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79" name="Group 1123"/>
                <p:cNvGrpSpPr>
                  <a:grpSpLocks/>
                </p:cNvGrpSpPr>
                <p:nvPr/>
              </p:nvGrpSpPr>
              <p:grpSpPr bwMode="auto">
                <a:xfrm>
                  <a:off x="2195" y="2954"/>
                  <a:ext cx="101" cy="169"/>
                  <a:chOff x="5127" y="3648"/>
                  <a:chExt cx="113" cy="187"/>
                </a:xfrm>
              </p:grpSpPr>
              <p:sp>
                <p:nvSpPr>
                  <p:cNvPr id="80" name="Oval 1124"/>
                  <p:cNvSpPr>
                    <a:spLocks noChangeArrowheads="1"/>
                  </p:cNvSpPr>
                  <p:nvPr/>
                </p:nvSpPr>
                <p:spPr bwMode="auto">
                  <a:xfrm>
                    <a:off x="5147" y="3744"/>
                    <a:ext cx="94" cy="91"/>
                  </a:xfrm>
                  <a:prstGeom prst="ellipse">
                    <a:avLst/>
                  </a:prstGeom>
                  <a:solidFill>
                    <a:srgbClr val="969696"/>
                  </a:solidFill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pPr defTabSz="914400" eaLnBrk="1" hangingPunct="1"/>
                    <a:endParaRPr lang="en-AU" altLang="en-US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81" name="Line 1125"/>
                  <p:cNvSpPr>
                    <a:spLocks noChangeShapeType="1"/>
                  </p:cNvSpPr>
                  <p:nvPr/>
                </p:nvSpPr>
                <p:spPr bwMode="auto">
                  <a:xfrm>
                    <a:off x="5127" y="3648"/>
                    <a:ext cx="0" cy="143"/>
                  </a:xfrm>
                  <a:prstGeom prst="line">
                    <a:avLst/>
                  </a:prstGeom>
                  <a:noFill/>
                  <a:ln w="38100">
                    <a:solidFill>
                      <a:srgbClr val="969696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</p:grpSp>
          <p:grpSp>
            <p:nvGrpSpPr>
              <p:cNvPr id="16" name="Group 1126"/>
              <p:cNvGrpSpPr>
                <a:grpSpLocks/>
              </p:cNvGrpSpPr>
              <p:nvPr/>
            </p:nvGrpSpPr>
            <p:grpSpPr bwMode="auto">
              <a:xfrm>
                <a:off x="2643" y="1358"/>
                <a:ext cx="1440" cy="399"/>
                <a:chOff x="2643" y="1358"/>
                <a:chExt cx="1440" cy="399"/>
              </a:xfrm>
            </p:grpSpPr>
            <p:sp>
              <p:nvSpPr>
                <p:cNvPr id="69" name="Rectangle 1127"/>
                <p:cNvSpPr>
                  <a:spLocks noChangeArrowheads="1"/>
                </p:cNvSpPr>
                <p:nvPr/>
              </p:nvSpPr>
              <p:spPr bwMode="auto">
                <a:xfrm>
                  <a:off x="2643" y="1392"/>
                  <a:ext cx="1440" cy="364"/>
                </a:xfrm>
                <a:prstGeom prst="rect">
                  <a:avLst/>
                </a:prstGeom>
                <a:solidFill>
                  <a:srgbClr val="FFC9E4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defTabSz="914400" eaLnBrk="1" hangingPunct="1"/>
                  <a:endParaRPr lang="en-AU" altLang="en-U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grpSp>
              <p:nvGrpSpPr>
                <p:cNvPr id="70" name="Group 1128"/>
                <p:cNvGrpSpPr>
                  <a:grpSpLocks/>
                </p:cNvGrpSpPr>
                <p:nvPr/>
              </p:nvGrpSpPr>
              <p:grpSpPr bwMode="auto">
                <a:xfrm>
                  <a:off x="2644" y="1358"/>
                  <a:ext cx="1438" cy="130"/>
                  <a:chOff x="2644" y="1367"/>
                  <a:chExt cx="1438" cy="130"/>
                </a:xfrm>
              </p:grpSpPr>
              <p:sp>
                <p:nvSpPr>
                  <p:cNvPr id="75" name="Rectangle 1129"/>
                  <p:cNvSpPr>
                    <a:spLocks noChangeArrowheads="1"/>
                  </p:cNvSpPr>
                  <p:nvPr/>
                </p:nvSpPr>
                <p:spPr bwMode="auto">
                  <a:xfrm>
                    <a:off x="2644" y="1392"/>
                    <a:ext cx="1438" cy="10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C0C0C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pPr defTabSz="914400" eaLnBrk="1" hangingPunct="1"/>
                    <a:endParaRPr lang="en-AU" altLang="en-US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76" name="Text Box 11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73" y="1367"/>
                    <a:ext cx="306" cy="11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GB" sz="1000" b="1" kern="0">
                        <a:solidFill>
                          <a:srgbClr val="808080"/>
                        </a:solidFill>
                        <a:latin typeface="+mn-lt"/>
                        <a:ea typeface="+mn-ea"/>
                        <a:cs typeface="Times New Roman" pitchFamily="18" charset="0"/>
                      </a:rPr>
                      <a:t>PORTAL</a:t>
                    </a:r>
                  </a:p>
                </p:txBody>
              </p:sp>
            </p:grpSp>
            <p:grpSp>
              <p:nvGrpSpPr>
                <p:cNvPr id="71" name="Group 1131"/>
                <p:cNvGrpSpPr>
                  <a:grpSpLocks/>
                </p:cNvGrpSpPr>
                <p:nvPr/>
              </p:nvGrpSpPr>
              <p:grpSpPr bwMode="auto">
                <a:xfrm>
                  <a:off x="2743" y="1512"/>
                  <a:ext cx="1245" cy="204"/>
                  <a:chOff x="-3055" y="1590"/>
                  <a:chExt cx="2075" cy="487"/>
                </a:xfrm>
              </p:grpSpPr>
              <p:sp>
                <p:nvSpPr>
                  <p:cNvPr id="72" name="Rounded Rectangle 3"/>
                  <p:cNvSpPr>
                    <a:spLocks noChangeArrowheads="1"/>
                  </p:cNvSpPr>
                  <p:nvPr/>
                </p:nvSpPr>
                <p:spPr bwMode="auto">
                  <a:xfrm>
                    <a:off x="-3057" y="1590"/>
                    <a:ext cx="635" cy="487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89B0">
                          <a:gamma/>
                          <a:tint val="38039"/>
                          <a:invGamma/>
                        </a:srgbClr>
                      </a:gs>
                      <a:gs pos="100000">
                        <a:srgbClr val="FF89B0"/>
                      </a:gs>
                    </a:gsLst>
                    <a:lin ang="5400000" scaled="1"/>
                  </a:gradFill>
                  <a:ln w="12700" algn="ctr">
                    <a:noFill/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lIns="0" rIns="0" anchor="ctr"/>
                  <a:lstStyle/>
                  <a:p>
                    <a:pPr algn="ctr" defTabSz="914400" fontAlgn="auto">
                      <a:lnSpc>
                        <a:spcPct val="7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GB" sz="900" kern="0">
                        <a:solidFill>
                          <a:srgbClr val="5F5F5F"/>
                        </a:solidFill>
                        <a:latin typeface="+mn-lt"/>
                        <a:ea typeface="+mn-ea"/>
                      </a:rPr>
                      <a:t>Access / Follow Requests</a:t>
                    </a:r>
                  </a:p>
                </p:txBody>
              </p:sp>
              <p:sp>
                <p:nvSpPr>
                  <p:cNvPr id="73" name="Rounded Rectangle 3"/>
                  <p:cNvSpPr>
                    <a:spLocks noChangeArrowheads="1"/>
                  </p:cNvSpPr>
                  <p:nvPr/>
                </p:nvSpPr>
                <p:spPr bwMode="auto">
                  <a:xfrm>
                    <a:off x="-2336" y="1590"/>
                    <a:ext cx="636" cy="487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89B0">
                          <a:gamma/>
                          <a:tint val="38039"/>
                          <a:invGamma/>
                        </a:srgbClr>
                      </a:gs>
                      <a:gs pos="100000">
                        <a:srgbClr val="FF89B0"/>
                      </a:gs>
                    </a:gsLst>
                    <a:lin ang="5400000" scaled="1"/>
                  </a:gradFill>
                  <a:ln w="12700" algn="ctr">
                    <a:noFill/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lIns="0" rIns="0" anchor="ctr"/>
                  <a:lstStyle/>
                  <a:p>
                    <a:pPr algn="ctr" defTabSz="914400" fontAlgn="auto">
                      <a:lnSpc>
                        <a:spcPct val="7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GB" sz="900" kern="0">
                        <a:solidFill>
                          <a:srgbClr val="5F5F5F"/>
                        </a:solidFill>
                        <a:latin typeface="+mn-lt"/>
                        <a:ea typeface="+mn-ea"/>
                      </a:rPr>
                      <a:t>Discover  Browse  Catalogue</a:t>
                    </a:r>
                  </a:p>
                </p:txBody>
              </p:sp>
              <p:sp>
                <p:nvSpPr>
                  <p:cNvPr id="74" name="Rounded Rectangle 3"/>
                  <p:cNvSpPr>
                    <a:spLocks noChangeArrowheads="1"/>
                  </p:cNvSpPr>
                  <p:nvPr/>
                </p:nvSpPr>
                <p:spPr bwMode="auto">
                  <a:xfrm>
                    <a:off x="-1618" y="1590"/>
                    <a:ext cx="636" cy="487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89B0">
                          <a:gamma/>
                          <a:tint val="38039"/>
                          <a:invGamma/>
                        </a:srgbClr>
                      </a:gs>
                      <a:gs pos="100000">
                        <a:srgbClr val="FF89B0"/>
                      </a:gs>
                    </a:gsLst>
                    <a:lin ang="5400000" scaled="1"/>
                  </a:gradFill>
                  <a:ln w="12700" algn="ctr">
                    <a:noFill/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lIns="0" rIns="0" anchor="ctr"/>
                  <a:lstStyle/>
                  <a:p>
                    <a:pPr algn="ctr" defTabSz="914400" fontAlgn="auto">
                      <a:lnSpc>
                        <a:spcPct val="7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GB" sz="900" kern="0">
                        <a:solidFill>
                          <a:srgbClr val="5F5F5F"/>
                        </a:solidFill>
                        <a:latin typeface="+mn-lt"/>
                        <a:ea typeface="+mn-ea"/>
                      </a:rPr>
                      <a:t>Admin &amp; Monitoring</a:t>
                    </a:r>
                  </a:p>
                </p:txBody>
              </p:sp>
            </p:grpSp>
          </p:grpSp>
          <p:grpSp>
            <p:nvGrpSpPr>
              <p:cNvPr id="17" name="Group 1135"/>
              <p:cNvGrpSpPr>
                <a:grpSpLocks/>
              </p:cNvGrpSpPr>
              <p:nvPr/>
            </p:nvGrpSpPr>
            <p:grpSpPr bwMode="auto">
              <a:xfrm>
                <a:off x="4111" y="1728"/>
                <a:ext cx="893" cy="748"/>
                <a:chOff x="4111" y="1728"/>
                <a:chExt cx="893" cy="748"/>
              </a:xfrm>
            </p:grpSpPr>
            <p:sp>
              <p:nvSpPr>
                <p:cNvPr id="52" name="Rectangle 1136"/>
                <p:cNvSpPr>
                  <a:spLocks noChangeArrowheads="1"/>
                </p:cNvSpPr>
                <p:nvPr/>
              </p:nvSpPr>
              <p:spPr bwMode="auto">
                <a:xfrm>
                  <a:off x="4111" y="1756"/>
                  <a:ext cx="888" cy="720"/>
                </a:xfrm>
                <a:prstGeom prst="rect">
                  <a:avLst/>
                </a:prstGeom>
                <a:solidFill>
                  <a:srgbClr val="C5F4FF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defTabSz="914400" eaLnBrk="1" hangingPunct="1"/>
                  <a:endParaRPr lang="en-AU" altLang="en-U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53" name="Rounded Rectangle 3"/>
                <p:cNvSpPr>
                  <a:spLocks noChangeArrowheads="1"/>
                </p:cNvSpPr>
                <p:nvPr/>
              </p:nvSpPr>
              <p:spPr bwMode="auto">
                <a:xfrm flipH="1">
                  <a:off x="4582" y="2174"/>
                  <a:ext cx="381" cy="204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00CCFF">
                        <a:gamma/>
                        <a:tint val="41176"/>
                        <a:invGamma/>
                      </a:srgbClr>
                    </a:gs>
                    <a:gs pos="100000">
                      <a:srgbClr val="00CCFF"/>
                    </a:gs>
                  </a:gsLst>
                  <a:lin ang="5400000" scaled="1"/>
                </a:gradFill>
                <a:ln w="12700" algn="ctr">
                  <a:noFill/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lIns="0" rIns="0" anchor="ctr"/>
                <a:lstStyle/>
                <a:p>
                  <a:pPr algn="ctr" defTabSz="914400" fontAlgn="auto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900" kern="0" dirty="0">
                      <a:solidFill>
                        <a:srgbClr val="5F5F5F"/>
                      </a:solidFill>
                      <a:latin typeface="+mn-lt"/>
                      <a:ea typeface="+mn-ea"/>
                    </a:rPr>
                    <a:t>Request Processing</a:t>
                  </a:r>
                </a:p>
              </p:txBody>
            </p:sp>
            <p:grpSp>
              <p:nvGrpSpPr>
                <p:cNvPr id="54" name="Group 1138"/>
                <p:cNvGrpSpPr>
                  <a:grpSpLocks/>
                </p:cNvGrpSpPr>
                <p:nvPr/>
              </p:nvGrpSpPr>
              <p:grpSpPr bwMode="auto">
                <a:xfrm>
                  <a:off x="4153" y="1910"/>
                  <a:ext cx="812" cy="204"/>
                  <a:chOff x="3533" y="1719"/>
                  <a:chExt cx="1353" cy="491"/>
                </a:xfrm>
              </p:grpSpPr>
              <p:sp>
                <p:nvSpPr>
                  <p:cNvPr id="67" name="Rounded Rectangle 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250" y="1719"/>
                    <a:ext cx="636" cy="487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00CCFF">
                          <a:gamma/>
                          <a:tint val="41176"/>
                          <a:invGamma/>
                        </a:srgbClr>
                      </a:gs>
                      <a:gs pos="100000">
                        <a:srgbClr val="00CCFF"/>
                      </a:gs>
                    </a:gsLst>
                    <a:lin ang="5400000" scaled="1"/>
                  </a:gradFill>
                  <a:ln w="12700" algn="ctr">
                    <a:noFill/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lIns="0" rIns="0" anchor="ctr"/>
                  <a:lstStyle/>
                  <a:p>
                    <a:pPr algn="ctr" defTabSz="914400" fontAlgn="auto">
                      <a:lnSpc>
                        <a:spcPct val="7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GB" sz="900" kern="0">
                        <a:solidFill>
                          <a:srgbClr val="5F5F5F"/>
                        </a:solidFill>
                        <a:latin typeface="+mn-lt"/>
                        <a:ea typeface="+mn-ea"/>
                      </a:rPr>
                      <a:t>Replication</a:t>
                    </a:r>
                  </a:p>
                </p:txBody>
              </p:sp>
              <p:sp>
                <p:nvSpPr>
                  <p:cNvPr id="68" name="Rounded Rectangle 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531" y="1722"/>
                    <a:ext cx="637" cy="482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00CCFF">
                          <a:gamma/>
                          <a:tint val="41176"/>
                          <a:invGamma/>
                        </a:srgbClr>
                      </a:gs>
                      <a:gs pos="100000">
                        <a:srgbClr val="00CCFF"/>
                      </a:gs>
                    </a:gsLst>
                    <a:lin ang="5400000" scaled="1"/>
                  </a:gradFill>
                  <a:ln w="12700" algn="ctr">
                    <a:noFill/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lIns="0" rIns="0" anchor="ctr"/>
                  <a:lstStyle/>
                  <a:p>
                    <a:pPr algn="ctr" defTabSz="914400" fontAlgn="auto">
                      <a:lnSpc>
                        <a:spcPct val="7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GB" sz="900" kern="0">
                        <a:solidFill>
                          <a:srgbClr val="5F5F5F"/>
                        </a:solidFill>
                        <a:latin typeface="+mn-lt"/>
                        <a:ea typeface="+mn-ea"/>
                      </a:rPr>
                      <a:t>Collection</a:t>
                    </a:r>
                  </a:p>
                </p:txBody>
              </p:sp>
            </p:grpSp>
            <p:grpSp>
              <p:nvGrpSpPr>
                <p:cNvPr id="55" name="Group 1141"/>
                <p:cNvGrpSpPr>
                  <a:grpSpLocks/>
                </p:cNvGrpSpPr>
                <p:nvPr/>
              </p:nvGrpSpPr>
              <p:grpSpPr bwMode="auto">
                <a:xfrm flipH="1">
                  <a:off x="4338" y="2158"/>
                  <a:ext cx="199" cy="300"/>
                  <a:chOff x="4858" y="2099"/>
                  <a:chExt cx="367" cy="550"/>
                </a:xfrm>
              </p:grpSpPr>
              <p:sp>
                <p:nvSpPr>
                  <p:cNvPr id="61" name="AutoShape 11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58" y="2418"/>
                    <a:ext cx="367" cy="230"/>
                  </a:xfrm>
                  <a:prstGeom prst="can">
                    <a:avLst>
                      <a:gd name="adj" fmla="val 40403"/>
                    </a:avLst>
                  </a:prstGeom>
                  <a:solidFill>
                    <a:srgbClr val="00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pPr algn="ctr" defTabSz="914400" eaLnBrk="1" hangingPunct="1"/>
                    <a:endParaRPr lang="en-AU" altLang="en-US" sz="1000" b="1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62" name="Oval 11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58" y="2415"/>
                    <a:ext cx="367" cy="99"/>
                  </a:xfrm>
                  <a:prstGeom prst="ellipse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pPr defTabSz="914400" eaLnBrk="1" hangingPunct="1"/>
                    <a:endParaRPr lang="en-AU" altLang="en-US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63" name="AutoShape 11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58" y="2261"/>
                    <a:ext cx="367" cy="230"/>
                  </a:xfrm>
                  <a:prstGeom prst="can">
                    <a:avLst>
                      <a:gd name="adj" fmla="val 40403"/>
                    </a:avLst>
                  </a:prstGeom>
                  <a:solidFill>
                    <a:srgbClr val="4BDD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pPr algn="ctr" defTabSz="914400" eaLnBrk="1" hangingPunct="1"/>
                    <a:endParaRPr lang="en-AU" altLang="en-US" sz="1000" b="1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64" name="Oval 11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58" y="2258"/>
                    <a:ext cx="367" cy="99"/>
                  </a:xfrm>
                  <a:prstGeom prst="ellipse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pPr defTabSz="914400" eaLnBrk="1" hangingPunct="1"/>
                    <a:endParaRPr lang="en-AU" altLang="en-US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65" name="AutoShape 11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58" y="2100"/>
                    <a:ext cx="367" cy="232"/>
                  </a:xfrm>
                  <a:prstGeom prst="can">
                    <a:avLst>
                      <a:gd name="adj" fmla="val 40403"/>
                    </a:avLst>
                  </a:prstGeom>
                  <a:solidFill>
                    <a:srgbClr val="A1ED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pPr algn="ctr" defTabSz="914400" eaLnBrk="1" hangingPunct="1"/>
                    <a:endParaRPr lang="en-AU" altLang="en-US" sz="1000" b="1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66" name="Oval 11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58" y="2099"/>
                    <a:ext cx="367" cy="98"/>
                  </a:xfrm>
                  <a:prstGeom prst="ellipse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pPr defTabSz="914400" eaLnBrk="1" hangingPunct="1"/>
                    <a:endParaRPr lang="en-AU" altLang="en-US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56" name="Rectangle 1148"/>
                <p:cNvSpPr>
                  <a:spLocks noChangeArrowheads="1"/>
                </p:cNvSpPr>
                <p:nvPr/>
              </p:nvSpPr>
              <p:spPr bwMode="auto">
                <a:xfrm flipH="1">
                  <a:off x="4236" y="2160"/>
                  <a:ext cx="276" cy="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r" defTabSz="914400" eaLnBrk="1" hangingPunct="1"/>
                  <a:r>
                    <a:rPr lang="en-GB" altLang="en-US" sz="900">
                      <a:solidFill>
                        <a:srgbClr val="5F5F5F"/>
                      </a:solidFill>
                      <a:latin typeface="Calibri" pitchFamily="34" charset="0"/>
                    </a:rPr>
                    <a:t>24 hour</a:t>
                  </a:r>
                </a:p>
                <a:p>
                  <a:pPr algn="r" defTabSz="914400" eaLnBrk="1" hangingPunct="1"/>
                  <a:r>
                    <a:rPr lang="en-GB" altLang="en-US" sz="900">
                      <a:solidFill>
                        <a:srgbClr val="5F5F5F"/>
                      </a:solidFill>
                      <a:latin typeface="Calibri" pitchFamily="34" charset="0"/>
                    </a:rPr>
                    <a:t>Cache</a:t>
                  </a:r>
                  <a:endParaRPr lang="fr-FR" altLang="en-US" sz="900">
                    <a:solidFill>
                      <a:srgbClr val="5F5F5F"/>
                    </a:solidFill>
                    <a:latin typeface="Calibri" pitchFamily="34" charset="0"/>
                  </a:endParaRPr>
                </a:p>
              </p:txBody>
            </p:sp>
            <p:grpSp>
              <p:nvGrpSpPr>
                <p:cNvPr id="57" name="Group 1149"/>
                <p:cNvGrpSpPr>
                  <a:grpSpLocks/>
                </p:cNvGrpSpPr>
                <p:nvPr/>
              </p:nvGrpSpPr>
              <p:grpSpPr bwMode="auto">
                <a:xfrm>
                  <a:off x="4112" y="1728"/>
                  <a:ext cx="892" cy="129"/>
                  <a:chOff x="4115" y="1773"/>
                  <a:chExt cx="892" cy="129"/>
                </a:xfrm>
              </p:grpSpPr>
              <p:sp>
                <p:nvSpPr>
                  <p:cNvPr id="58" name="Rectangle 1150"/>
                  <p:cNvSpPr>
                    <a:spLocks noChangeArrowheads="1"/>
                  </p:cNvSpPr>
                  <p:nvPr/>
                </p:nvSpPr>
                <p:spPr bwMode="auto">
                  <a:xfrm>
                    <a:off x="4115" y="1797"/>
                    <a:ext cx="891" cy="10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69696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pPr defTabSz="914400" eaLnBrk="1" hangingPunct="1"/>
                    <a:endParaRPr lang="en-AU" altLang="en-US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59" name="Rectangle 1151"/>
                  <p:cNvSpPr>
                    <a:spLocks noChangeArrowheads="1"/>
                  </p:cNvSpPr>
                  <p:nvPr/>
                </p:nvSpPr>
                <p:spPr bwMode="auto">
                  <a:xfrm>
                    <a:off x="4115" y="1797"/>
                    <a:ext cx="891" cy="10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B2B2B2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pPr defTabSz="914400" eaLnBrk="1" hangingPunct="1"/>
                    <a:endParaRPr lang="en-AU" altLang="en-US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60" name="Text Box 11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06" y="1773"/>
                    <a:ext cx="476" cy="11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GB" sz="1000" b="1" kern="0">
                        <a:solidFill>
                          <a:srgbClr val="808080"/>
                        </a:solidFill>
                        <a:latin typeface="+mn-lt"/>
                        <a:ea typeface="+mn-ea"/>
                        <a:cs typeface="Times New Roman" pitchFamily="18" charset="0"/>
                      </a:rPr>
                      <a:t>DATA SERVICE</a:t>
                    </a:r>
                  </a:p>
                </p:txBody>
              </p:sp>
            </p:grpSp>
          </p:grpSp>
          <p:grpSp>
            <p:nvGrpSpPr>
              <p:cNvPr id="18" name="Group 1153"/>
              <p:cNvGrpSpPr>
                <a:grpSpLocks/>
              </p:cNvGrpSpPr>
              <p:nvPr/>
            </p:nvGrpSpPr>
            <p:grpSpPr bwMode="auto">
              <a:xfrm>
                <a:off x="4112" y="1362"/>
                <a:ext cx="893" cy="395"/>
                <a:chOff x="4112" y="1362"/>
                <a:chExt cx="893" cy="395"/>
              </a:xfrm>
            </p:grpSpPr>
            <p:sp>
              <p:nvSpPr>
                <p:cNvPr id="45" name="Rectangle 1154"/>
                <p:cNvSpPr>
                  <a:spLocks noChangeArrowheads="1"/>
                </p:cNvSpPr>
                <p:nvPr/>
              </p:nvSpPr>
              <p:spPr bwMode="auto">
                <a:xfrm>
                  <a:off x="4112" y="1393"/>
                  <a:ext cx="893" cy="364"/>
                </a:xfrm>
                <a:prstGeom prst="rect">
                  <a:avLst/>
                </a:prstGeom>
                <a:solidFill>
                  <a:srgbClr val="B1B1FF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defTabSz="914400" eaLnBrk="1" hangingPunct="1"/>
                  <a:endParaRPr lang="en-AU" altLang="en-U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grpSp>
              <p:nvGrpSpPr>
                <p:cNvPr id="46" name="Group 1155"/>
                <p:cNvGrpSpPr>
                  <a:grpSpLocks/>
                </p:cNvGrpSpPr>
                <p:nvPr/>
              </p:nvGrpSpPr>
              <p:grpSpPr bwMode="auto">
                <a:xfrm>
                  <a:off x="4139" y="1513"/>
                  <a:ext cx="813" cy="204"/>
                  <a:chOff x="-2846" y="4320"/>
                  <a:chExt cx="1355" cy="487"/>
                </a:xfrm>
              </p:grpSpPr>
              <p:sp>
                <p:nvSpPr>
                  <p:cNvPr id="50" name="Rounded Rectangle 3"/>
                  <p:cNvSpPr>
                    <a:spLocks noChangeArrowheads="1"/>
                  </p:cNvSpPr>
                  <p:nvPr/>
                </p:nvSpPr>
                <p:spPr bwMode="auto">
                  <a:xfrm>
                    <a:off x="-2846" y="4316"/>
                    <a:ext cx="635" cy="487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9999FF">
                          <a:gamma/>
                          <a:tint val="41176"/>
                          <a:invGamma/>
                        </a:srgbClr>
                      </a:gs>
                      <a:gs pos="100000">
                        <a:srgbClr val="9999FF"/>
                      </a:gs>
                    </a:gsLst>
                    <a:lin ang="5400000" scaled="1"/>
                  </a:gradFill>
                  <a:ln w="12700" algn="ctr">
                    <a:noFill/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lIns="0" rIns="0" anchor="ctr"/>
                  <a:lstStyle/>
                  <a:p>
                    <a:pPr algn="ctr" defTabSz="914400" fontAlgn="auto">
                      <a:lnSpc>
                        <a:spcPct val="7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GB" sz="900" kern="0">
                        <a:solidFill>
                          <a:srgbClr val="5F5F5F"/>
                        </a:solidFill>
                        <a:latin typeface="+mn-lt"/>
                        <a:ea typeface="+mn-ea"/>
                      </a:rPr>
                      <a:t>Adminis-tration</a:t>
                    </a:r>
                  </a:p>
                </p:txBody>
              </p:sp>
              <p:sp>
                <p:nvSpPr>
                  <p:cNvPr id="51" name="Rounded Rectangle 3"/>
                  <p:cNvSpPr>
                    <a:spLocks noChangeArrowheads="1"/>
                  </p:cNvSpPr>
                  <p:nvPr/>
                </p:nvSpPr>
                <p:spPr bwMode="auto">
                  <a:xfrm>
                    <a:off x="-2128" y="4316"/>
                    <a:ext cx="635" cy="487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9999FF">
                          <a:gamma/>
                          <a:tint val="41176"/>
                          <a:invGamma/>
                        </a:srgbClr>
                      </a:gs>
                      <a:gs pos="100000">
                        <a:srgbClr val="9999FF"/>
                      </a:gs>
                    </a:gsLst>
                    <a:lin ang="5400000" scaled="1"/>
                  </a:gradFill>
                  <a:ln w="12700" algn="ctr">
                    <a:noFill/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lIns="0" rIns="0" anchor="ctr"/>
                  <a:lstStyle/>
                  <a:p>
                    <a:pPr algn="ctr" defTabSz="914400" fontAlgn="auto">
                      <a:lnSpc>
                        <a:spcPct val="7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GB" sz="900" kern="0">
                        <a:solidFill>
                          <a:srgbClr val="5F5F5F"/>
                        </a:solidFill>
                        <a:latin typeface="+mn-lt"/>
                        <a:ea typeface="+mn-ea"/>
                      </a:rPr>
                      <a:t>Monitoring</a:t>
                    </a:r>
                  </a:p>
                </p:txBody>
              </p:sp>
            </p:grpSp>
            <p:grpSp>
              <p:nvGrpSpPr>
                <p:cNvPr id="47" name="Group 1158"/>
                <p:cNvGrpSpPr>
                  <a:grpSpLocks/>
                </p:cNvGrpSpPr>
                <p:nvPr/>
              </p:nvGrpSpPr>
              <p:grpSpPr bwMode="auto">
                <a:xfrm>
                  <a:off x="4114" y="1362"/>
                  <a:ext cx="890" cy="129"/>
                  <a:chOff x="4114" y="1398"/>
                  <a:chExt cx="890" cy="129"/>
                </a:xfrm>
              </p:grpSpPr>
              <p:sp>
                <p:nvSpPr>
                  <p:cNvPr id="48" name="Rectangle 1159"/>
                  <p:cNvSpPr>
                    <a:spLocks noChangeArrowheads="1"/>
                  </p:cNvSpPr>
                  <p:nvPr/>
                </p:nvSpPr>
                <p:spPr bwMode="auto">
                  <a:xfrm>
                    <a:off x="4113" y="1421"/>
                    <a:ext cx="891" cy="10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C0C0C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pPr defTabSz="914400" eaLnBrk="1" hangingPunct="1"/>
                    <a:endParaRPr lang="en-AU" altLang="en-US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49" name="Text Box 11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91" y="1398"/>
                    <a:ext cx="578" cy="11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GB" sz="1000" b="1" kern="0">
                        <a:solidFill>
                          <a:srgbClr val="808080"/>
                        </a:solidFill>
                        <a:latin typeface="+mn-lt"/>
                        <a:ea typeface="+mn-ea"/>
                        <a:cs typeface="Times New Roman" pitchFamily="18" charset="0"/>
                      </a:rPr>
                      <a:t>ADMINISTRATION</a:t>
                    </a:r>
                  </a:p>
                </p:txBody>
              </p:sp>
            </p:grpSp>
          </p:grpSp>
          <p:grpSp>
            <p:nvGrpSpPr>
              <p:cNvPr id="19" name="Group 1161"/>
              <p:cNvGrpSpPr>
                <a:grpSpLocks/>
              </p:cNvGrpSpPr>
              <p:nvPr/>
            </p:nvGrpSpPr>
            <p:grpSpPr bwMode="auto">
              <a:xfrm>
                <a:off x="2244" y="1729"/>
                <a:ext cx="914" cy="757"/>
                <a:chOff x="2244" y="1729"/>
                <a:chExt cx="914" cy="757"/>
              </a:xfrm>
            </p:grpSpPr>
            <p:sp>
              <p:nvSpPr>
                <p:cNvPr id="25" name="Rectangle 1162"/>
                <p:cNvSpPr>
                  <a:spLocks noChangeArrowheads="1"/>
                </p:cNvSpPr>
                <p:nvPr/>
              </p:nvSpPr>
              <p:spPr bwMode="auto">
                <a:xfrm>
                  <a:off x="2263" y="1767"/>
                  <a:ext cx="895" cy="719"/>
                </a:xfrm>
                <a:prstGeom prst="rect">
                  <a:avLst/>
                </a:prstGeom>
                <a:solidFill>
                  <a:srgbClr val="FFE265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defTabSz="914400" eaLnBrk="1" hangingPunct="1"/>
                  <a:endParaRPr lang="en-AU" altLang="en-U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grpSp>
              <p:nvGrpSpPr>
                <p:cNvPr id="26" name="Group 1163"/>
                <p:cNvGrpSpPr>
                  <a:grpSpLocks/>
                </p:cNvGrpSpPr>
                <p:nvPr/>
              </p:nvGrpSpPr>
              <p:grpSpPr bwMode="auto">
                <a:xfrm>
                  <a:off x="2244" y="1729"/>
                  <a:ext cx="914" cy="130"/>
                  <a:chOff x="2271" y="1747"/>
                  <a:chExt cx="914" cy="130"/>
                </a:xfrm>
              </p:grpSpPr>
              <p:sp>
                <p:nvSpPr>
                  <p:cNvPr id="43" name="Rectangle 1164"/>
                  <p:cNvSpPr>
                    <a:spLocks noChangeArrowheads="1"/>
                  </p:cNvSpPr>
                  <p:nvPr/>
                </p:nvSpPr>
                <p:spPr bwMode="auto">
                  <a:xfrm>
                    <a:off x="2294" y="1772"/>
                    <a:ext cx="891" cy="10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B2B2B2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pPr defTabSz="914400" eaLnBrk="1" hangingPunct="1"/>
                    <a:endParaRPr lang="en-AU" altLang="en-US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44" name="Text Box 11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71" y="1747"/>
                    <a:ext cx="635" cy="11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GB" sz="1000" b="1" kern="0">
                        <a:solidFill>
                          <a:srgbClr val="808080"/>
                        </a:solidFill>
                        <a:latin typeface="+mn-lt"/>
                        <a:ea typeface="+mn-ea"/>
                        <a:cs typeface="Times New Roman" pitchFamily="18" charset="0"/>
                      </a:rPr>
                      <a:t>METADATA SERVICE</a:t>
                    </a:r>
                  </a:p>
                </p:txBody>
              </p:sp>
            </p:grpSp>
            <p:grpSp>
              <p:nvGrpSpPr>
                <p:cNvPr id="27" name="Group 1166"/>
                <p:cNvGrpSpPr>
                  <a:grpSpLocks/>
                </p:cNvGrpSpPr>
                <p:nvPr/>
              </p:nvGrpSpPr>
              <p:grpSpPr bwMode="auto">
                <a:xfrm>
                  <a:off x="2302" y="1909"/>
                  <a:ext cx="812" cy="539"/>
                  <a:chOff x="2305" y="1909"/>
                  <a:chExt cx="812" cy="539"/>
                </a:xfrm>
              </p:grpSpPr>
              <p:sp>
                <p:nvSpPr>
                  <p:cNvPr id="29" name="Rounded Rectangle 3"/>
                  <p:cNvSpPr>
                    <a:spLocks noChangeArrowheads="1"/>
                  </p:cNvSpPr>
                  <p:nvPr/>
                </p:nvSpPr>
                <p:spPr bwMode="auto">
                  <a:xfrm>
                    <a:off x="2307" y="2174"/>
                    <a:ext cx="381" cy="204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CC00">
                          <a:gamma/>
                          <a:tint val="34902"/>
                          <a:invGamma/>
                        </a:srgbClr>
                      </a:gs>
                      <a:gs pos="100000">
                        <a:srgbClr val="FFCC00"/>
                      </a:gs>
                    </a:gsLst>
                    <a:lin ang="5400000" scaled="1"/>
                  </a:gradFill>
                  <a:ln w="12700" algn="ctr">
                    <a:noFill/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lIns="0" rIns="0" anchor="ctr"/>
                  <a:lstStyle/>
                  <a:p>
                    <a:pPr algn="ctr" defTabSz="914400" fontAlgn="auto">
                      <a:lnSpc>
                        <a:spcPct val="7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GB" sz="900" kern="0">
                        <a:solidFill>
                          <a:srgbClr val="5F5F5F"/>
                        </a:solidFill>
                        <a:latin typeface="+mn-lt"/>
                        <a:ea typeface="+mn-ea"/>
                      </a:rPr>
                      <a:t>Catalogue Access</a:t>
                    </a:r>
                  </a:p>
                </p:txBody>
              </p:sp>
              <p:grpSp>
                <p:nvGrpSpPr>
                  <p:cNvPr id="30" name="Group 1168"/>
                  <p:cNvGrpSpPr>
                    <a:grpSpLocks/>
                  </p:cNvGrpSpPr>
                  <p:nvPr/>
                </p:nvGrpSpPr>
                <p:grpSpPr bwMode="auto">
                  <a:xfrm>
                    <a:off x="2739" y="2151"/>
                    <a:ext cx="199" cy="297"/>
                    <a:chOff x="3408" y="2160"/>
                    <a:chExt cx="367" cy="550"/>
                  </a:xfrm>
                </p:grpSpPr>
                <p:grpSp>
                  <p:nvGrpSpPr>
                    <p:cNvPr id="34" name="Group 11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08" y="2477"/>
                      <a:ext cx="367" cy="233"/>
                      <a:chOff x="3408" y="2546"/>
                      <a:chExt cx="367" cy="233"/>
                    </a:xfrm>
                  </p:grpSpPr>
                  <p:sp>
                    <p:nvSpPr>
                      <p:cNvPr id="41" name="AutoShape 117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08" y="2549"/>
                        <a:ext cx="367" cy="230"/>
                      </a:xfrm>
                      <a:prstGeom prst="can">
                        <a:avLst>
                          <a:gd name="adj" fmla="val 40403"/>
                        </a:avLst>
                      </a:prstGeom>
                      <a:solidFill>
                        <a:srgbClr val="FF99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9pPr>
                      </a:lstStyle>
                      <a:p>
                        <a:pPr algn="ctr" defTabSz="914400" eaLnBrk="1" hangingPunct="1"/>
                        <a:endParaRPr lang="en-AU" altLang="en-US" sz="1000" b="1">
                          <a:solidFill>
                            <a:srgbClr val="000000"/>
                          </a:solidFill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42" name="Oval 117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08" y="2546"/>
                        <a:ext cx="367" cy="99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9pPr>
                      </a:lstStyle>
                      <a:p>
                        <a:pPr defTabSz="914400" eaLnBrk="1" hangingPunct="1"/>
                        <a:endParaRPr lang="en-AU" altLang="en-US">
                          <a:solidFill>
                            <a:srgbClr val="000000"/>
                          </a:solidFill>
                          <a:latin typeface="Calibri" pitchFamily="34" charset="0"/>
                        </a:endParaRPr>
                      </a:p>
                    </p:txBody>
                  </p:sp>
                </p:grpSp>
                <p:grpSp>
                  <p:nvGrpSpPr>
                    <p:cNvPr id="35" name="Group 11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08" y="2319"/>
                      <a:ext cx="367" cy="233"/>
                      <a:chOff x="3408" y="2354"/>
                      <a:chExt cx="367" cy="233"/>
                    </a:xfrm>
                  </p:grpSpPr>
                  <p:sp>
                    <p:nvSpPr>
                      <p:cNvPr id="39" name="AutoShape 11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08" y="2357"/>
                        <a:ext cx="367" cy="230"/>
                      </a:xfrm>
                      <a:prstGeom prst="can">
                        <a:avLst>
                          <a:gd name="adj" fmla="val 40403"/>
                        </a:avLst>
                      </a:prstGeom>
                      <a:solidFill>
                        <a:srgbClr val="FFCC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9pPr>
                      </a:lstStyle>
                      <a:p>
                        <a:pPr algn="ctr" defTabSz="914400" eaLnBrk="1" hangingPunct="1"/>
                        <a:endParaRPr lang="en-AU" altLang="en-US" sz="1000" b="1">
                          <a:solidFill>
                            <a:srgbClr val="000000"/>
                          </a:solidFill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40" name="Oval 11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08" y="2354"/>
                        <a:ext cx="367" cy="99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9pPr>
                      </a:lstStyle>
                      <a:p>
                        <a:pPr defTabSz="914400" eaLnBrk="1" hangingPunct="1"/>
                        <a:endParaRPr lang="en-AU" altLang="en-US">
                          <a:solidFill>
                            <a:srgbClr val="000000"/>
                          </a:solidFill>
                          <a:latin typeface="Calibri" pitchFamily="34" charset="0"/>
                        </a:endParaRPr>
                      </a:p>
                    </p:txBody>
                  </p:sp>
                </p:grpSp>
                <p:grpSp>
                  <p:nvGrpSpPr>
                    <p:cNvPr id="36" name="Group 117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08" y="2160"/>
                      <a:ext cx="367" cy="233"/>
                      <a:chOff x="3408" y="2160"/>
                      <a:chExt cx="367" cy="233"/>
                    </a:xfrm>
                  </p:grpSpPr>
                  <p:sp>
                    <p:nvSpPr>
                      <p:cNvPr id="37" name="AutoShape 11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08" y="2161"/>
                        <a:ext cx="367" cy="231"/>
                      </a:xfrm>
                      <a:prstGeom prst="can">
                        <a:avLst>
                          <a:gd name="adj" fmla="val 40403"/>
                        </a:avLst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9pPr>
                      </a:lstStyle>
                      <a:p>
                        <a:pPr algn="ctr" defTabSz="914400" eaLnBrk="1" hangingPunct="1"/>
                        <a:endParaRPr lang="en-AU" altLang="en-US" sz="1000" b="1">
                          <a:solidFill>
                            <a:srgbClr val="000000"/>
                          </a:solidFill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38" name="Oval 11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08" y="2160"/>
                        <a:ext cx="367" cy="9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9pPr>
                      </a:lstStyle>
                      <a:p>
                        <a:pPr defTabSz="914400" eaLnBrk="1" hangingPunct="1"/>
                        <a:endParaRPr lang="en-AU" altLang="en-US">
                          <a:solidFill>
                            <a:srgbClr val="000000"/>
                          </a:solidFill>
                          <a:latin typeface="Calibri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1" name="Group 1178"/>
                  <p:cNvGrpSpPr>
                    <a:grpSpLocks/>
                  </p:cNvGrpSpPr>
                  <p:nvPr/>
                </p:nvGrpSpPr>
                <p:grpSpPr bwMode="auto">
                  <a:xfrm>
                    <a:off x="2305" y="1909"/>
                    <a:ext cx="812" cy="207"/>
                    <a:chOff x="671" y="1708"/>
                    <a:chExt cx="1353" cy="344"/>
                  </a:xfrm>
                </p:grpSpPr>
                <p:sp>
                  <p:nvSpPr>
                    <p:cNvPr id="32" name="Rounded Rectangle 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1" y="1708"/>
                      <a:ext cx="635" cy="340"/>
                    </a:xfrm>
                    <a:prstGeom prst="roundRect">
                      <a:avLst>
                        <a:gd name="adj" fmla="val 16667"/>
                      </a:avLst>
                    </a:prstGeom>
                    <a:gradFill rotWithShape="1">
                      <a:gsLst>
                        <a:gs pos="0">
                          <a:srgbClr val="FFCC00">
                            <a:gamma/>
                            <a:tint val="34902"/>
                            <a:invGamma/>
                          </a:srgbClr>
                        </a:gs>
                        <a:gs pos="100000">
                          <a:srgbClr val="FFCC00"/>
                        </a:gs>
                      </a:gsLst>
                      <a:lin ang="5400000" scaled="1"/>
                    </a:gradFill>
                    <a:ln w="12700" algn="ctr">
                      <a:noFill/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lIns="0" rIns="0" anchor="ctr"/>
                    <a:lstStyle/>
                    <a:p>
                      <a:pPr algn="ctr" defTabSz="914400" fontAlgn="auto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GB" sz="900" kern="0">
                          <a:solidFill>
                            <a:srgbClr val="5F5F5F"/>
                          </a:solidFill>
                          <a:latin typeface="+mn-lt"/>
                          <a:ea typeface="+mn-ea"/>
                        </a:rPr>
                        <a:t>Synchro-nization</a:t>
                      </a:r>
                    </a:p>
                  </p:txBody>
                </p:sp>
                <p:sp>
                  <p:nvSpPr>
                    <p:cNvPr id="33" name="Rounded Rectangle 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89" y="1712"/>
                      <a:ext cx="635" cy="340"/>
                    </a:xfrm>
                    <a:prstGeom prst="roundRect">
                      <a:avLst>
                        <a:gd name="adj" fmla="val 16667"/>
                      </a:avLst>
                    </a:prstGeom>
                    <a:gradFill rotWithShape="1">
                      <a:gsLst>
                        <a:gs pos="0">
                          <a:srgbClr val="FFCC00">
                            <a:gamma/>
                            <a:tint val="34902"/>
                            <a:invGamma/>
                          </a:srgbClr>
                        </a:gs>
                        <a:gs pos="100000">
                          <a:srgbClr val="FFCC00"/>
                        </a:gs>
                      </a:gsLst>
                      <a:lin ang="5400000" scaled="1"/>
                    </a:gradFill>
                    <a:ln w="12700" algn="ctr">
                      <a:noFill/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lIns="0" rIns="0" anchor="ctr"/>
                    <a:lstStyle/>
                    <a:p>
                      <a:pPr algn="ctr" defTabSz="914400" fontAlgn="auto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GB" sz="900" kern="0">
                          <a:solidFill>
                            <a:srgbClr val="5F5F5F"/>
                          </a:solidFill>
                          <a:latin typeface="+mn-lt"/>
                          <a:ea typeface="+mn-ea"/>
                        </a:rPr>
                        <a:t>Harvesting</a:t>
                      </a:r>
                    </a:p>
                  </p:txBody>
                </p:sp>
              </p:grpSp>
            </p:grpSp>
            <p:sp>
              <p:nvSpPr>
                <p:cNvPr id="28" name="Rectangle 1181"/>
                <p:cNvSpPr>
                  <a:spLocks noChangeArrowheads="1"/>
                </p:cNvSpPr>
                <p:nvPr/>
              </p:nvSpPr>
              <p:spPr bwMode="auto">
                <a:xfrm>
                  <a:off x="2736" y="2171"/>
                  <a:ext cx="329" cy="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defTabSz="914400" eaLnBrk="1" hangingPunct="1"/>
                  <a:r>
                    <a:rPr lang="en-GB" altLang="en-US" sz="900">
                      <a:solidFill>
                        <a:srgbClr val="5F5F5F"/>
                      </a:solidFill>
                      <a:latin typeface="Calibri" pitchFamily="34" charset="0"/>
                    </a:rPr>
                    <a:t>DAR</a:t>
                  </a:r>
                </a:p>
                <a:p>
                  <a:pPr defTabSz="914400" eaLnBrk="1" hangingPunct="1"/>
                  <a:r>
                    <a:rPr lang="en-GB" altLang="en-US" sz="900">
                      <a:solidFill>
                        <a:srgbClr val="5F5F5F"/>
                      </a:solidFill>
                      <a:latin typeface="Calibri" pitchFamily="34" charset="0"/>
                    </a:rPr>
                    <a:t>Catalogue</a:t>
                  </a:r>
                  <a:endParaRPr lang="fr-FR" altLang="en-US" sz="900">
                    <a:solidFill>
                      <a:srgbClr val="5F5F5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20" name="Group 1182"/>
              <p:cNvGrpSpPr>
                <a:grpSpLocks/>
              </p:cNvGrpSpPr>
              <p:nvPr/>
            </p:nvGrpSpPr>
            <p:grpSpPr bwMode="auto">
              <a:xfrm>
                <a:off x="3195" y="1728"/>
                <a:ext cx="891" cy="129"/>
                <a:chOff x="3210" y="1780"/>
                <a:chExt cx="891" cy="129"/>
              </a:xfrm>
            </p:grpSpPr>
            <p:sp>
              <p:nvSpPr>
                <p:cNvPr id="22" name="Rectangle 1183"/>
                <p:cNvSpPr>
                  <a:spLocks noChangeArrowheads="1"/>
                </p:cNvSpPr>
                <p:nvPr/>
              </p:nvSpPr>
              <p:spPr bwMode="auto">
                <a:xfrm>
                  <a:off x="3210" y="1804"/>
                  <a:ext cx="891" cy="105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96969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defTabSz="914400" eaLnBrk="1" hangingPunct="1"/>
                  <a:endParaRPr lang="en-AU" altLang="en-U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3" name="Rectangle 1184"/>
                <p:cNvSpPr>
                  <a:spLocks noChangeArrowheads="1"/>
                </p:cNvSpPr>
                <p:nvPr/>
              </p:nvSpPr>
              <p:spPr bwMode="auto">
                <a:xfrm>
                  <a:off x="3210" y="1804"/>
                  <a:ext cx="890" cy="105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B2B2B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defTabSz="914400" eaLnBrk="1" hangingPunct="1"/>
                  <a:endParaRPr lang="en-AU" altLang="en-U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4" name="Text Box 1185"/>
                <p:cNvSpPr txBox="1">
                  <a:spLocks noChangeArrowheads="1"/>
                </p:cNvSpPr>
                <p:nvPr/>
              </p:nvSpPr>
              <p:spPr bwMode="auto">
                <a:xfrm>
                  <a:off x="3210" y="1780"/>
                  <a:ext cx="583" cy="1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b="1" kern="0">
                      <a:solidFill>
                        <a:srgbClr val="808080"/>
                      </a:solidFill>
                      <a:latin typeface="+mn-lt"/>
                      <a:ea typeface="+mn-ea"/>
                      <a:cs typeface="Times New Roman" pitchFamily="18" charset="0"/>
                    </a:rPr>
                    <a:t>SECURITY SERVICE</a:t>
                  </a:r>
                </a:p>
              </p:txBody>
            </p:sp>
          </p:grpSp>
          <p:sp>
            <p:nvSpPr>
              <p:cNvPr id="21" name="Rectangle 1186"/>
              <p:cNvSpPr>
                <a:spLocks noChangeArrowheads="1"/>
              </p:cNvSpPr>
              <p:nvPr/>
            </p:nvSpPr>
            <p:spPr bwMode="auto">
              <a:xfrm>
                <a:off x="2269" y="1372"/>
                <a:ext cx="2735" cy="1105"/>
              </a:xfrm>
              <a:prstGeom prst="rect">
                <a:avLst/>
              </a:prstGeom>
              <a:noFill/>
              <a:ln w="25400">
                <a:solidFill>
                  <a:srgbClr val="96969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914400" eaLnBrk="1" hangingPunct="1"/>
                <a:endParaRPr lang="en-AU" alt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5953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Observing network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H</a:t>
            </a:r>
            <a:r>
              <a:rPr lang="en-AU" dirty="0" smtClean="0"/>
              <a:t>igh frequency </a:t>
            </a:r>
            <a:r>
              <a:rPr lang="en-AU" b="1" dirty="0" smtClean="0"/>
              <a:t>BUFR </a:t>
            </a:r>
            <a:r>
              <a:rPr lang="en-AU" b="1" dirty="0"/>
              <a:t>sonde data </a:t>
            </a:r>
            <a:r>
              <a:rPr lang="en-AU" dirty="0" smtClean="0"/>
              <a:t>now</a:t>
            </a:r>
            <a:r>
              <a:rPr lang="en-AU" b="1" dirty="0" smtClean="0"/>
              <a:t> </a:t>
            </a:r>
            <a:r>
              <a:rPr lang="en-AU" dirty="0" smtClean="0"/>
              <a:t>available to forecasters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Bureau </a:t>
            </a:r>
            <a:r>
              <a:rPr lang="en-AU" b="1" dirty="0"/>
              <a:t>w</a:t>
            </a:r>
            <a:r>
              <a:rPr lang="en-AU" b="1" dirty="0" smtClean="0"/>
              <a:t>ind profiler data </a:t>
            </a:r>
            <a:r>
              <a:rPr lang="en-AU" dirty="0" smtClean="0"/>
              <a:t>from 11 profilers will be </a:t>
            </a:r>
            <a:r>
              <a:rPr lang="en-AU" dirty="0" err="1" smtClean="0"/>
              <a:t>QC'd</a:t>
            </a:r>
            <a:r>
              <a:rPr lang="en-AU" dirty="0" smtClean="0"/>
              <a:t> in </a:t>
            </a:r>
            <a:r>
              <a:rPr lang="en-AU" smtClean="0"/>
              <a:t>real time </a:t>
            </a:r>
            <a:r>
              <a:rPr lang="en-AU" dirty="0" smtClean="0"/>
              <a:t>by E-PROFILER at the UK </a:t>
            </a:r>
            <a:r>
              <a:rPr lang="en-AU" dirty="0" err="1" smtClean="0"/>
              <a:t>MetOffice</a:t>
            </a:r>
            <a:r>
              <a:rPr lang="en-AU" dirty="0" smtClean="0"/>
              <a:t> and then put on GTS.  Imminent.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 smtClean="0"/>
              <a:t>ADSB mode–S </a:t>
            </a:r>
            <a:r>
              <a:rPr lang="en-AU" dirty="0" smtClean="0"/>
              <a:t>derived data was compared with AMDAR and sondes. Temperature and wind data performed well. </a:t>
            </a:r>
            <a:r>
              <a:rPr lang="en-AU" b="1" dirty="0"/>
              <a:t>ADSB mode–S </a:t>
            </a:r>
            <a:r>
              <a:rPr lang="en-AU" dirty="0" smtClean="0"/>
              <a:t>would provide significantly more data than AMDAR (2 million vs 6800 per day).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Bureau collaboration with Geoscience Australia on </a:t>
            </a:r>
            <a:r>
              <a:rPr lang="en-AU" b="1" dirty="0" smtClean="0"/>
              <a:t>GPS derived water vapour</a:t>
            </a:r>
            <a:r>
              <a:rPr lang="en-AU" dirty="0" smtClean="0"/>
              <a:t> is ongoing.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6729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ubtitle 2"/>
          <p:cNvSpPr txBox="1">
            <a:spLocks/>
          </p:cNvSpPr>
          <p:nvPr/>
        </p:nvSpPr>
        <p:spPr bwMode="auto">
          <a:xfrm>
            <a:off x="409575" y="5453063"/>
            <a:ext cx="6400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AU" altLang="en-US" sz="1400" dirty="0" smtClean="0"/>
              <a:t>Anthony Rea</a:t>
            </a:r>
            <a:endParaRPr lang="en-AU" altLang="en-US" sz="1400" dirty="0"/>
          </a:p>
          <a:p>
            <a:pPr eaLnBrk="1" hangingPunct="1"/>
            <a:r>
              <a:rPr lang="en-AU" altLang="en-US" sz="1400" dirty="0" smtClean="0"/>
              <a:t>a.rea@bom.gov.au</a:t>
            </a:r>
            <a:endParaRPr lang="en-AU" altLang="en-US" sz="1400" dirty="0"/>
          </a:p>
        </p:txBody>
      </p:sp>
      <p:sp>
        <p:nvSpPr>
          <p:cNvPr id="8195" name="Title 1"/>
          <p:cNvSpPr txBox="1">
            <a:spLocks/>
          </p:cNvSpPr>
          <p:nvPr/>
        </p:nvSpPr>
        <p:spPr bwMode="auto">
          <a:xfrm>
            <a:off x="409575" y="1973263"/>
            <a:ext cx="7772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AU" altLang="en-US" sz="2400">
                <a:solidFill>
                  <a:srgbClr val="1F5C80"/>
                </a:solidFill>
                <a:cs typeface="Arial" charset="0"/>
              </a:rPr>
              <a:t>Thank you…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24"/>
          <p:cNvSpPr>
            <a:spLocks noGrp="1"/>
          </p:cNvSpPr>
          <p:nvPr>
            <p:ph type="title"/>
          </p:nvPr>
        </p:nvSpPr>
        <p:spPr>
          <a:xfrm>
            <a:off x="1920875" y="274638"/>
            <a:ext cx="6994525" cy="1143000"/>
          </a:xfrm>
        </p:spPr>
        <p:txBody>
          <a:bodyPr/>
          <a:lstStyle/>
          <a:p>
            <a:r>
              <a:rPr lang="en-US" altLang="en-US" sz="3200" dirty="0" smtClean="0">
                <a:latin typeface="Arial" charset="0"/>
                <a:cs typeface="Arial" charset="0"/>
              </a:rPr>
              <a:t>Overview</a:t>
            </a:r>
          </a:p>
        </p:txBody>
      </p:sp>
      <p:sp>
        <p:nvSpPr>
          <p:cNvPr id="5123" name="Content Placeholder 9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US" altLang="en-US" sz="2000" dirty="0" smtClean="0">
                <a:latin typeface="Arial" charset="0"/>
                <a:cs typeface="Arial" charset="0"/>
              </a:rPr>
              <a:t> Himawari-8</a:t>
            </a:r>
          </a:p>
          <a:p>
            <a:pPr marL="0" indent="0" eaLnBrk="1" hangingPunct="1">
              <a:buFontTx/>
              <a:buChar char="•"/>
            </a:pPr>
            <a:r>
              <a:rPr lang="en-US" altLang="en-US" sz="2000" dirty="0" smtClean="0">
                <a:latin typeface="Arial" charset="0"/>
                <a:cs typeface="Arial" charset="0"/>
              </a:rPr>
              <a:t> COSMIC-2</a:t>
            </a:r>
          </a:p>
          <a:p>
            <a:pPr marL="0" indent="0" eaLnBrk="1" hangingPunct="1">
              <a:buFontTx/>
              <a:buChar char="•"/>
            </a:pPr>
            <a:r>
              <a:rPr lang="en-US" altLang="en-US" sz="2000" dirty="0" smtClean="0">
                <a:latin typeface="Arial" charset="0"/>
                <a:cs typeface="Arial" charset="0"/>
              </a:rPr>
              <a:t> New supercomputer</a:t>
            </a:r>
          </a:p>
          <a:p>
            <a:pPr marL="0" indent="0" eaLnBrk="1" hangingPunct="1">
              <a:buFontTx/>
              <a:buChar char="•"/>
            </a:pPr>
            <a:r>
              <a:rPr lang="en-US" altLang="en-US" sz="2000" dirty="0" smtClean="0">
                <a:latin typeface="Arial" charset="0"/>
                <a:cs typeface="Arial" charset="0"/>
              </a:rPr>
              <a:t> Status of data assimilation</a:t>
            </a:r>
          </a:p>
          <a:p>
            <a:pPr marL="0" indent="0" eaLnBrk="1" hangingPunct="1">
              <a:buFontTx/>
              <a:buChar char="•"/>
            </a:pPr>
            <a:r>
              <a:rPr lang="en-US" altLang="en-US" sz="2000" dirty="0" smtClean="0">
                <a:latin typeface="Arial" charset="0"/>
                <a:cs typeface="Arial" charset="0"/>
              </a:rPr>
              <a:t> Data impacts work</a:t>
            </a:r>
          </a:p>
          <a:p>
            <a:pPr marL="0" indent="0" eaLnBrk="1" hangingPunct="1">
              <a:buFontTx/>
              <a:buChar char="•"/>
            </a:pPr>
            <a:r>
              <a:rPr lang="en-US" altLang="en-US" sz="2000" dirty="0" smtClean="0">
                <a:latin typeface="Arial" charset="0"/>
                <a:cs typeface="Arial" charset="0"/>
              </a:rPr>
              <a:t> Quantitative satellite products</a:t>
            </a:r>
          </a:p>
          <a:p>
            <a:pPr marL="0" indent="0" eaLnBrk="1" hangingPunct="1">
              <a:buFontTx/>
              <a:buChar char="•"/>
            </a:pPr>
            <a:r>
              <a:rPr lang="en-US" altLang="en-US" sz="2000" dirty="0" smtClean="0">
                <a:latin typeface="Arial" charset="0"/>
                <a:cs typeface="Arial" charset="0"/>
              </a:rPr>
              <a:t> WIS and </a:t>
            </a:r>
            <a:r>
              <a:rPr lang="en-US" altLang="en-US" sz="2000" dirty="0" err="1" smtClean="0">
                <a:latin typeface="Arial" charset="0"/>
                <a:cs typeface="Arial" charset="0"/>
              </a:rPr>
              <a:t>OpenWIS</a:t>
            </a:r>
            <a:endParaRPr lang="en-US" altLang="en-US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Tx/>
              <a:buChar char="•"/>
            </a:pPr>
            <a:r>
              <a:rPr lang="en-US" altLang="en-US" sz="2000" dirty="0">
                <a:latin typeface="Arial" charset="0"/>
                <a:cs typeface="Arial" charset="0"/>
              </a:rPr>
              <a:t> </a:t>
            </a:r>
            <a:r>
              <a:rPr lang="en-US" altLang="en-US" sz="2000" dirty="0" smtClean="0">
                <a:latin typeface="Arial" charset="0"/>
                <a:cs typeface="Arial" charset="0"/>
              </a:rPr>
              <a:t>Observing network - latest news</a:t>
            </a:r>
          </a:p>
          <a:p>
            <a:pPr marL="0" indent="0" eaLnBrk="1" hangingPunct="1">
              <a:buFontTx/>
              <a:buChar char="•"/>
            </a:pPr>
            <a:endParaRPr lang="en-US" altLang="en-US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Tx/>
              <a:buChar char="•"/>
            </a:pPr>
            <a:endParaRPr lang="en-US" altLang="en-US" sz="20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Himawari-8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1" y="1774129"/>
            <a:ext cx="2860221" cy="4316226"/>
          </a:xfrm>
        </p:spPr>
        <p:txBody>
          <a:bodyPr/>
          <a:lstStyle/>
          <a:p>
            <a:r>
              <a:rPr lang="en-US" sz="1800" dirty="0"/>
              <a:t>•	Himawari-8 began operation on 7 July </a:t>
            </a:r>
            <a:r>
              <a:rPr lang="en-US" sz="1800" dirty="0" smtClean="0"/>
              <a:t>2015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Single channel images and derived products support forecasting activities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10 minute AMVs will be assimilated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Training resources at </a:t>
            </a:r>
            <a:r>
              <a:rPr lang="en-AU" altLang="en-US" sz="1800" b="1" dirty="0"/>
              <a:t>http://www.virtuallab.bom.gov.au/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endParaRPr lang="en-US" sz="1800" dirty="0"/>
          </a:p>
          <a:p>
            <a:endParaRPr lang="en-AU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222" y="1774129"/>
            <a:ext cx="5918265" cy="37011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4001" y="5720576"/>
            <a:ext cx="7691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 from the satellite became available from </a:t>
            </a:r>
            <a:r>
              <a:rPr lang="en-US" dirty="0" smtClean="0"/>
              <a:t>a new viewer on the </a:t>
            </a:r>
            <a:r>
              <a:rPr lang="en-US" dirty="0" smtClean="0"/>
              <a:t>Bureau’s website on 30 September </a:t>
            </a:r>
            <a:r>
              <a:rPr lang="en-US" dirty="0" smtClean="0"/>
              <a:t>2015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434559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COSMIC-2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•	The Bureau will become a partner in the COSMIC-2 program in 2016, when it hosts a COSMIC-2 ground station near Darwin.  </a:t>
            </a:r>
            <a:endParaRPr lang="en-US" sz="2000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A </a:t>
            </a:r>
            <a:r>
              <a:rPr lang="en-US" sz="2000" dirty="0"/>
              <a:t>ground station near the Equator is seen by NOAA as playing a very valuable role in overall ground architecture, significantly improving data timeliness, and Darwin was identified as a good location both for COSMIC-2/FORMOSAT-7 ground data reception, and also for back-up spacecraft </a:t>
            </a:r>
            <a:r>
              <a:rPr lang="en-US" sz="2000" dirty="0" smtClean="0"/>
              <a:t>command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58155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New Supercomputer "Australis"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	The Bureau’s replacement supercomputer is scheduled to become operational from July 2016. </a:t>
            </a:r>
            <a:endParaRPr lang="en-US" dirty="0" smtClean="0"/>
          </a:p>
          <a:p>
            <a:r>
              <a:rPr lang="en-US" dirty="0" smtClean="0"/>
              <a:t>•</a:t>
            </a:r>
            <a:r>
              <a:rPr lang="en-US" dirty="0"/>
              <a:t>	</a:t>
            </a:r>
            <a:r>
              <a:rPr lang="en-US" dirty="0" smtClean="0"/>
              <a:t>Cray XC40, 1660 teraflop (Phase 1), eventually 5 petaflops (Phase 2) with 12 petabytes of storage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16 times faster than the existing 104 teraflop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new system will allow the Bureau to run eight times as many daily forecasts and deliver a five times improvement in global model resolution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2522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719754"/>
              </p:ext>
            </p:extLst>
          </p:nvPr>
        </p:nvGraphicFramePr>
        <p:xfrm>
          <a:off x="524107" y="234175"/>
          <a:ext cx="7844523" cy="5891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2267"/>
                <a:gridCol w="2034826"/>
                <a:gridCol w="1649052"/>
                <a:gridCol w="1249326"/>
                <a:gridCol w="1649052"/>
              </a:tblGrid>
              <a:tr h="6395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Forecast Models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Current Capability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Target</a:t>
                      </a:r>
                      <a:endParaRPr lang="en-AU" sz="1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End-2015 (APS2)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Target</a:t>
                      </a:r>
                      <a:endParaRPr lang="en-AU" sz="1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Mid-2018 (APS3)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Target</a:t>
                      </a:r>
                      <a:endParaRPr lang="en-AU" sz="1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End-2020 (APS4)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949323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Global weather (deterministic)</a:t>
                      </a:r>
                      <a:br>
                        <a:rPr lang="en-US" sz="1200" dirty="0">
                          <a:effectLst/>
                        </a:rPr>
                      </a:b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40km spatial, </a:t>
                      </a:r>
                      <a:endParaRPr lang="en-AU" sz="1400" dirty="0">
                        <a:solidFill>
                          <a:srgbClr val="010000"/>
                        </a:solidFill>
                        <a:effectLst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70 </a:t>
                      </a:r>
                      <a:r>
                        <a:rPr lang="en-US" sz="1200" dirty="0" err="1">
                          <a:solidFill>
                            <a:srgbClr val="010000"/>
                          </a:solidFill>
                          <a:effectLst/>
                        </a:rPr>
                        <a:t>vert</a:t>
                      </a: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 levels</a:t>
                      </a:r>
                      <a:b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</a:b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2 x 10-day fc</a:t>
                      </a:r>
                      <a:endParaRPr lang="en-AU" sz="1400" dirty="0">
                        <a:solidFill>
                          <a:srgbClr val="010000"/>
                        </a:solidFill>
                        <a:effectLst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2 x 3-day fc</a:t>
                      </a:r>
                      <a:endParaRPr lang="en-AU" sz="1400" dirty="0">
                        <a:solidFill>
                          <a:srgbClr val="010000"/>
                        </a:solidFill>
                        <a:effectLst/>
                        <a:latin typeface="Calibri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25km spatial, </a:t>
                      </a:r>
                      <a:endParaRPr lang="en-AU" sz="1400" dirty="0">
                        <a:solidFill>
                          <a:srgbClr val="010000"/>
                        </a:solidFill>
                        <a:effectLst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70 vert levels</a:t>
                      </a:r>
                      <a:b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</a:b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2 x 10-day fc</a:t>
                      </a:r>
                      <a:endParaRPr lang="en-AU" sz="1400" dirty="0">
                        <a:solidFill>
                          <a:srgbClr val="010000"/>
                        </a:solidFill>
                        <a:effectLst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2 x 3-day fc</a:t>
                      </a:r>
                      <a:endParaRPr lang="en-AU" sz="1400" dirty="0">
                        <a:solidFill>
                          <a:srgbClr val="010000"/>
                        </a:solidFill>
                        <a:effectLst/>
                        <a:latin typeface="Calibri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solidFill>
                            <a:srgbClr val="010000"/>
                          </a:solidFill>
                          <a:effectLst/>
                        </a:rPr>
                        <a:t>12km spatial, </a:t>
                      </a:r>
                      <a:endParaRPr lang="en-AU" sz="1400">
                        <a:solidFill>
                          <a:srgbClr val="010000"/>
                        </a:solidFill>
                        <a:effectLst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solidFill>
                            <a:srgbClr val="010000"/>
                          </a:solidFill>
                          <a:effectLst/>
                        </a:rPr>
                        <a:t>85 vert levels</a:t>
                      </a:r>
                      <a:br>
                        <a:rPr lang="en-US" sz="1200">
                          <a:solidFill>
                            <a:srgbClr val="010000"/>
                          </a:solidFill>
                          <a:effectLst/>
                        </a:rPr>
                      </a:br>
                      <a:r>
                        <a:rPr lang="en-US" sz="1200">
                          <a:solidFill>
                            <a:srgbClr val="010000"/>
                          </a:solidFill>
                          <a:effectLst/>
                        </a:rPr>
                        <a:t>2 x 10-day fc</a:t>
                      </a:r>
                      <a:endParaRPr lang="en-AU" sz="1400">
                        <a:solidFill>
                          <a:srgbClr val="010000"/>
                        </a:solidFill>
                        <a:effectLst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solidFill>
                            <a:srgbClr val="010000"/>
                          </a:solidFill>
                          <a:effectLst/>
                        </a:rPr>
                        <a:t>2 x 3-day fc</a:t>
                      </a:r>
                      <a:endParaRPr lang="en-AU" sz="1400">
                        <a:solidFill>
                          <a:srgbClr val="010000"/>
                        </a:solidFill>
                        <a:effectLst/>
                        <a:latin typeface="Calibri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12km spatial, </a:t>
                      </a:r>
                      <a:endParaRPr lang="en-AU" sz="1400" dirty="0">
                        <a:solidFill>
                          <a:srgbClr val="010000"/>
                        </a:solidFill>
                        <a:effectLst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110 </a:t>
                      </a:r>
                      <a:r>
                        <a:rPr lang="en-US" sz="1200" dirty="0" err="1">
                          <a:solidFill>
                            <a:srgbClr val="010000"/>
                          </a:solidFill>
                          <a:effectLst/>
                        </a:rPr>
                        <a:t>vert</a:t>
                      </a: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 levels</a:t>
                      </a:r>
                      <a:b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</a:b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2 x 10-day fc</a:t>
                      </a:r>
                      <a:endParaRPr lang="en-AU" sz="1400" dirty="0">
                        <a:solidFill>
                          <a:srgbClr val="010000"/>
                        </a:solidFill>
                        <a:effectLst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2 x 3-day fc</a:t>
                      </a:r>
                      <a:endParaRPr lang="en-AU" sz="1400" dirty="0">
                        <a:solidFill>
                          <a:srgbClr val="010000"/>
                        </a:solidFill>
                        <a:effectLst/>
                        <a:latin typeface="Calibri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949323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Regional weather (deterministic)</a:t>
                      </a:r>
                      <a:br>
                        <a:rPr lang="en-US" sz="1200">
                          <a:effectLst/>
                        </a:rPr>
                      </a:br>
                      <a:endParaRPr lang="en-AU" sz="140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12km spatial, </a:t>
                      </a:r>
                      <a:endParaRPr lang="en-AU" sz="1400" dirty="0">
                        <a:solidFill>
                          <a:srgbClr val="010000"/>
                        </a:solidFill>
                        <a:effectLst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70 </a:t>
                      </a:r>
                      <a:r>
                        <a:rPr lang="en-US" sz="1200" dirty="0" err="1">
                          <a:solidFill>
                            <a:srgbClr val="010000"/>
                          </a:solidFill>
                          <a:effectLst/>
                        </a:rPr>
                        <a:t>vert</a:t>
                      </a: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 levels</a:t>
                      </a:r>
                      <a:b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</a:b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4 x 3-day fc</a:t>
                      </a:r>
                      <a:endParaRPr lang="en-AU" sz="1400" dirty="0">
                        <a:solidFill>
                          <a:srgbClr val="010000"/>
                        </a:solidFill>
                        <a:effectLst/>
                        <a:latin typeface="Calibri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12km spatial, </a:t>
                      </a:r>
                      <a:endParaRPr lang="en-AU" sz="1400" dirty="0">
                        <a:solidFill>
                          <a:srgbClr val="010000"/>
                        </a:solidFill>
                        <a:effectLst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70 </a:t>
                      </a:r>
                      <a:r>
                        <a:rPr lang="en-US" sz="1200" dirty="0" err="1">
                          <a:solidFill>
                            <a:srgbClr val="010000"/>
                          </a:solidFill>
                          <a:effectLst/>
                        </a:rPr>
                        <a:t>vert</a:t>
                      </a: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 levels</a:t>
                      </a:r>
                      <a:b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</a:b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4 x 3-day fc</a:t>
                      </a:r>
                      <a:endParaRPr lang="en-AU" sz="1400" dirty="0">
                        <a:solidFill>
                          <a:srgbClr val="010000"/>
                        </a:solidFill>
                        <a:effectLst/>
                        <a:latin typeface="Calibri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8km spatial, </a:t>
                      </a:r>
                      <a:endParaRPr lang="en-AU" sz="1400" dirty="0">
                        <a:solidFill>
                          <a:srgbClr val="010000"/>
                        </a:solidFill>
                        <a:effectLst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85 vert levels</a:t>
                      </a:r>
                      <a:b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</a:b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4 x 3-day fc</a:t>
                      </a:r>
                      <a:endParaRPr lang="en-AU" sz="1400" dirty="0">
                        <a:solidFill>
                          <a:srgbClr val="010000"/>
                        </a:solidFill>
                        <a:effectLst/>
                        <a:latin typeface="Calibri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solidFill>
                            <a:srgbClr val="010000"/>
                          </a:solidFill>
                          <a:effectLst/>
                        </a:rPr>
                        <a:t>4.5km spatial, </a:t>
                      </a:r>
                      <a:endParaRPr lang="en-AU" sz="1400">
                        <a:solidFill>
                          <a:srgbClr val="010000"/>
                        </a:solidFill>
                        <a:effectLst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solidFill>
                            <a:srgbClr val="010000"/>
                          </a:solidFill>
                          <a:effectLst/>
                        </a:rPr>
                        <a:t>110 vert levels</a:t>
                      </a:r>
                      <a:br>
                        <a:rPr lang="en-US" sz="1200">
                          <a:solidFill>
                            <a:srgbClr val="010000"/>
                          </a:solidFill>
                          <a:effectLst/>
                        </a:rPr>
                      </a:br>
                      <a:r>
                        <a:rPr lang="en-US" sz="1200">
                          <a:solidFill>
                            <a:srgbClr val="010000"/>
                          </a:solidFill>
                          <a:effectLst/>
                        </a:rPr>
                        <a:t>4 x 3-day fc</a:t>
                      </a:r>
                      <a:endParaRPr lang="en-AU" sz="1400">
                        <a:solidFill>
                          <a:srgbClr val="010000"/>
                        </a:solidFill>
                        <a:effectLst/>
                        <a:latin typeface="Calibri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108855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City/State weather (deterministic)</a:t>
                      </a:r>
                      <a:br>
                        <a:rPr lang="en-US" sz="1200">
                          <a:effectLst/>
                        </a:rPr>
                      </a:br>
                      <a:endParaRPr lang="en-AU" sz="140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4km spatial, </a:t>
                      </a:r>
                      <a:endParaRPr lang="en-AU" sz="1400" dirty="0">
                        <a:solidFill>
                          <a:srgbClr val="010000"/>
                        </a:solidFill>
                        <a:effectLst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70 vert levels</a:t>
                      </a:r>
                      <a:b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</a:b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 4 x 36-hour fc</a:t>
                      </a:r>
                      <a:endParaRPr lang="en-AU" sz="1400" dirty="0">
                        <a:solidFill>
                          <a:srgbClr val="010000"/>
                        </a:solidFill>
                        <a:effectLst/>
                        <a:latin typeface="Calibri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1.5km spatial, </a:t>
                      </a:r>
                      <a:endParaRPr lang="en-AU" sz="1400" dirty="0">
                        <a:solidFill>
                          <a:srgbClr val="010000"/>
                        </a:solidFill>
                        <a:effectLst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70 </a:t>
                      </a:r>
                      <a:r>
                        <a:rPr lang="en-US" sz="1200" dirty="0" err="1">
                          <a:solidFill>
                            <a:srgbClr val="010000"/>
                          </a:solidFill>
                          <a:effectLst/>
                        </a:rPr>
                        <a:t>vert</a:t>
                      </a: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 levels</a:t>
                      </a:r>
                      <a:b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</a:b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4 x 36-hour fc</a:t>
                      </a:r>
                      <a:endParaRPr lang="en-AU" sz="1400" dirty="0">
                        <a:solidFill>
                          <a:srgbClr val="010000"/>
                        </a:solidFill>
                        <a:effectLst/>
                        <a:latin typeface="Calibri"/>
                        <a:ea typeface="MS Mincho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1.5km spatial, </a:t>
                      </a:r>
                      <a:endParaRPr lang="en-AU" sz="1400" dirty="0">
                        <a:solidFill>
                          <a:srgbClr val="010000"/>
                        </a:solidFill>
                        <a:effectLst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85 </a:t>
                      </a:r>
                      <a:r>
                        <a:rPr lang="en-US" sz="1200" dirty="0" err="1">
                          <a:solidFill>
                            <a:srgbClr val="010000"/>
                          </a:solidFill>
                          <a:effectLst/>
                        </a:rPr>
                        <a:t>vert</a:t>
                      </a: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 levels</a:t>
                      </a:r>
                      <a:b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</a:b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4 x 36-hour fc</a:t>
                      </a:r>
                      <a:endParaRPr lang="en-AU" sz="1400" dirty="0">
                        <a:solidFill>
                          <a:srgbClr val="010000"/>
                        </a:solidFill>
                        <a:effectLst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4 x 18-hour fc</a:t>
                      </a:r>
                      <a:endParaRPr lang="en-AU" sz="1400" dirty="0">
                        <a:solidFill>
                          <a:srgbClr val="010000"/>
                        </a:solidFill>
                        <a:effectLst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16 x 9-hour fc</a:t>
                      </a:r>
                      <a:endParaRPr lang="en-AU" sz="1400" dirty="0">
                        <a:solidFill>
                          <a:srgbClr val="010000"/>
                        </a:solidFill>
                        <a:effectLst/>
                        <a:latin typeface="Calibri"/>
                        <a:ea typeface="MS Mincho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1.5km spatial, </a:t>
                      </a:r>
                      <a:endParaRPr lang="en-AU" sz="1400" dirty="0">
                        <a:solidFill>
                          <a:srgbClr val="010000"/>
                        </a:solidFill>
                        <a:effectLst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110 vert levels</a:t>
                      </a:r>
                      <a:b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</a:b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4 x 36-hour fc</a:t>
                      </a:r>
                      <a:endParaRPr lang="en-AU" sz="1400" dirty="0">
                        <a:solidFill>
                          <a:srgbClr val="010000"/>
                        </a:solidFill>
                        <a:effectLst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4 x 18-hour fc</a:t>
                      </a:r>
                      <a:endParaRPr lang="en-AU" sz="1400" dirty="0">
                        <a:solidFill>
                          <a:srgbClr val="010000"/>
                        </a:solidFill>
                        <a:effectLst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16 x 9-hour fc</a:t>
                      </a:r>
                      <a:endParaRPr lang="en-AU" sz="1400" dirty="0">
                        <a:solidFill>
                          <a:srgbClr val="010000"/>
                        </a:solidFill>
                        <a:effectLst/>
                        <a:latin typeface="Calibri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798271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Global weather (ensemble)</a:t>
                      </a:r>
                      <a:br>
                        <a:rPr lang="en-US" sz="1200">
                          <a:effectLst/>
                        </a:rPr>
                      </a:br>
                      <a:endParaRPr lang="en-AU" sz="140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solidFill>
                            <a:srgbClr val="010000"/>
                          </a:solidFill>
                          <a:effectLst/>
                        </a:rPr>
                        <a:t>N/A</a:t>
                      </a:r>
                      <a:endParaRPr lang="en-AU" sz="1400">
                        <a:solidFill>
                          <a:srgbClr val="010000"/>
                        </a:solidFill>
                        <a:effectLst/>
                        <a:latin typeface="Calibri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60km spatial, </a:t>
                      </a:r>
                      <a:endParaRPr lang="en-AU" sz="1400" dirty="0">
                        <a:solidFill>
                          <a:srgbClr val="010000"/>
                        </a:solidFill>
                        <a:effectLst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70 </a:t>
                      </a:r>
                      <a:r>
                        <a:rPr lang="en-US" sz="1200" dirty="0" err="1">
                          <a:solidFill>
                            <a:srgbClr val="010000"/>
                          </a:solidFill>
                          <a:effectLst/>
                        </a:rPr>
                        <a:t>vert</a:t>
                      </a: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 levels</a:t>
                      </a:r>
                      <a:b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</a:b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24 members</a:t>
                      </a:r>
                      <a:b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</a:b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2 x 10-day fc</a:t>
                      </a:r>
                      <a:endParaRPr lang="en-AU" sz="1400" dirty="0">
                        <a:solidFill>
                          <a:srgbClr val="010000"/>
                        </a:solidFill>
                        <a:effectLst/>
                        <a:latin typeface="Calibri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30km spatial, </a:t>
                      </a:r>
                      <a:endParaRPr lang="en-AU" sz="1400" dirty="0">
                        <a:solidFill>
                          <a:srgbClr val="010000"/>
                        </a:solidFill>
                        <a:effectLst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85 </a:t>
                      </a:r>
                      <a:r>
                        <a:rPr lang="en-US" sz="1200" dirty="0" err="1">
                          <a:solidFill>
                            <a:srgbClr val="010000"/>
                          </a:solidFill>
                          <a:effectLst/>
                        </a:rPr>
                        <a:t>vert</a:t>
                      </a: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 levels</a:t>
                      </a:r>
                      <a:b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</a:b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24 members</a:t>
                      </a:r>
                      <a:b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</a:b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2 x 10-day fc</a:t>
                      </a:r>
                      <a:endParaRPr lang="en-AU" sz="1400" dirty="0">
                        <a:solidFill>
                          <a:srgbClr val="010000"/>
                        </a:solidFill>
                        <a:effectLst/>
                        <a:latin typeface="Calibri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30km spatial, </a:t>
                      </a:r>
                      <a:endParaRPr lang="en-AU" sz="1400" dirty="0">
                        <a:solidFill>
                          <a:srgbClr val="010000"/>
                        </a:solidFill>
                        <a:effectLst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110 vert levels</a:t>
                      </a:r>
                      <a:b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</a:b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32 members</a:t>
                      </a:r>
                      <a:b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</a:b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2 x 10-day fc</a:t>
                      </a:r>
                      <a:endParaRPr lang="en-AU" sz="1400" dirty="0">
                        <a:solidFill>
                          <a:srgbClr val="010000"/>
                        </a:solidFill>
                        <a:effectLst/>
                        <a:latin typeface="Calibri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1347731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City/State weather (ensemble)</a:t>
                      </a:r>
                      <a:br>
                        <a:rPr lang="en-US" sz="1200" dirty="0">
                          <a:effectLst/>
                        </a:rPr>
                      </a:b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AU" sz="1400" dirty="0">
                        <a:solidFill>
                          <a:srgbClr val="010000"/>
                        </a:solidFill>
                        <a:effectLst/>
                        <a:latin typeface="Calibri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N/A</a:t>
                      </a:r>
                      <a:endParaRPr lang="en-AU" sz="1400" dirty="0">
                        <a:solidFill>
                          <a:srgbClr val="010000"/>
                        </a:solidFill>
                        <a:effectLst/>
                        <a:latin typeface="Calibri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2.2km </a:t>
                      </a:r>
                      <a:r>
                        <a:rPr lang="en-US" sz="1200" dirty="0" smtClean="0">
                          <a:solidFill>
                            <a:srgbClr val="010000"/>
                          </a:solidFill>
                          <a:effectLst/>
                        </a:rPr>
                        <a:t>spatial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solidFill>
                            <a:srgbClr val="010000"/>
                          </a:solidFill>
                          <a:effectLst/>
                        </a:rPr>
                        <a:t>85 </a:t>
                      </a:r>
                      <a:r>
                        <a:rPr lang="en-US" sz="1200" dirty="0" err="1">
                          <a:solidFill>
                            <a:srgbClr val="010000"/>
                          </a:solidFill>
                          <a:effectLst/>
                        </a:rPr>
                        <a:t>vert</a:t>
                      </a: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 levels</a:t>
                      </a:r>
                      <a:b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</a:b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6 members</a:t>
                      </a:r>
                      <a:endParaRPr lang="en-AU" sz="1400" dirty="0">
                        <a:solidFill>
                          <a:srgbClr val="01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4 x 24-hour fc</a:t>
                      </a:r>
                      <a:endParaRPr lang="en-AU" sz="1400" dirty="0">
                        <a:solidFill>
                          <a:srgbClr val="010000"/>
                        </a:solidFill>
                        <a:effectLst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4 x 36-hour fc</a:t>
                      </a:r>
                      <a:endParaRPr lang="en-AU" sz="1400" dirty="0">
                        <a:solidFill>
                          <a:srgbClr val="010000"/>
                        </a:solidFill>
                        <a:effectLst/>
                        <a:latin typeface="Calibri"/>
                        <a:ea typeface="MS Mincho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1.5km spatial</a:t>
                      </a:r>
                      <a:endParaRPr lang="en-AU" sz="1400" dirty="0">
                        <a:solidFill>
                          <a:srgbClr val="01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110 </a:t>
                      </a:r>
                      <a:r>
                        <a:rPr lang="en-US" sz="1200" dirty="0" err="1">
                          <a:solidFill>
                            <a:srgbClr val="010000"/>
                          </a:solidFill>
                          <a:effectLst/>
                        </a:rPr>
                        <a:t>vert</a:t>
                      </a: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 levels</a:t>
                      </a:r>
                      <a:b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</a:b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6 members</a:t>
                      </a:r>
                      <a:endParaRPr lang="en-AU" sz="1400" dirty="0">
                        <a:solidFill>
                          <a:srgbClr val="01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4 x 24-hour fc</a:t>
                      </a:r>
                      <a:endParaRPr lang="en-AU" sz="1400" dirty="0">
                        <a:solidFill>
                          <a:srgbClr val="010000"/>
                        </a:solidFill>
                        <a:effectLst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10000"/>
                          </a:solidFill>
                          <a:effectLst/>
                        </a:rPr>
                        <a:t>4 x 36-hour fc</a:t>
                      </a:r>
                      <a:endParaRPr lang="en-AU" sz="1400" dirty="0">
                        <a:solidFill>
                          <a:srgbClr val="010000"/>
                        </a:solidFill>
                        <a:effectLst/>
                        <a:latin typeface="Calibri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6150723"/>
            <a:ext cx="407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prstClr val="black"/>
                </a:solidFill>
              </a:rPr>
              <a:t>On demand deterministic: APS3-City</a:t>
            </a:r>
          </a:p>
          <a:p>
            <a:r>
              <a:rPr lang="en-AU" dirty="0" smtClean="0">
                <a:solidFill>
                  <a:prstClr val="black"/>
                </a:solidFill>
              </a:rPr>
              <a:t>On demand ensemble:  APS4-City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13366" y="6273833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prstClr val="black"/>
                </a:solidFill>
              </a:rPr>
              <a:t>APS3-TC: similar to APS4-R</a:t>
            </a:r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353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Data </a:t>
            </a:r>
            <a:r>
              <a:rPr lang="en-AU" dirty="0" smtClean="0"/>
              <a:t>assimilation: future plans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sz="2000" dirty="0" smtClean="0"/>
              <a:t>Himawari-8 AMVs to be operationally assimilated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000" dirty="0" smtClean="0"/>
              <a:t>SSM/IS will be operationally assimilated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000" dirty="0" smtClean="0"/>
              <a:t>NOAA VIIRS required for ocean colour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000" dirty="0" smtClean="0"/>
              <a:t>Global SMOS SSS required for ocean model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000" dirty="0" smtClean="0"/>
              <a:t>Sentinel-3 SSTs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000" dirty="0" smtClean="0"/>
              <a:t>HY-2A/B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000" dirty="0" smtClean="0"/>
              <a:t>TERRASAR-X to be assimilated (COSMIC, METOP and GRACE already assimilated)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000" dirty="0" smtClean="0"/>
              <a:t>Ground based GPS derived ZTD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000" dirty="0" smtClean="0"/>
              <a:t>Wind profiler data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4018892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Data impacts activities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Forecast Sensitivity to Observations (FSO) Project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Leveraging off previous </a:t>
            </a:r>
            <a:r>
              <a:rPr lang="en-AU" dirty="0" err="1" smtClean="0"/>
              <a:t>MetOffice</a:t>
            </a:r>
            <a:r>
              <a:rPr lang="en-AU" dirty="0" smtClean="0"/>
              <a:t> work in this area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Outcome: global and regional ACCESS FSO suites, running in real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Analysis </a:t>
            </a:r>
            <a:r>
              <a:rPr lang="en-US" dirty="0"/>
              <a:t>and </a:t>
            </a:r>
            <a:r>
              <a:rPr lang="en-US" dirty="0" err="1"/>
              <a:t>visualisation</a:t>
            </a:r>
            <a:r>
              <a:rPr lang="en-US" dirty="0"/>
              <a:t> tools to produce </a:t>
            </a:r>
            <a:r>
              <a:rPr lang="en-US" dirty="0" smtClean="0"/>
              <a:t>information for network managers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Will provide supporting evidence for new investments in observations infrastructure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56311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Quantitative satellite products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Himawari-8 products </a:t>
            </a:r>
            <a:r>
              <a:rPr lang="en-AU" dirty="0" smtClean="0"/>
              <a:t>are being developed: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Sixteen single channel products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RGB products based on </a:t>
            </a:r>
            <a:r>
              <a:rPr lang="en-US" dirty="0" smtClean="0"/>
              <a:t>algorithms </a:t>
            </a:r>
            <a:r>
              <a:rPr lang="en-US" dirty="0"/>
              <a:t>from EUMETSAT's SEVIRI imager </a:t>
            </a:r>
            <a:r>
              <a:rPr lang="en-US" dirty="0" smtClean="0"/>
              <a:t> (atmospheric air mass, microphysical properties, severe storm identification, dust)</a:t>
            </a:r>
            <a:endParaRPr lang="en-A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Fog/low cloud</a:t>
            </a:r>
            <a:r>
              <a:rPr lang="en-AU" dirty="0" smtClean="0"/>
              <a:t>, volcanic ash, solar radiation, SST, cloud properties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5352239"/>
      </p:ext>
    </p:extLst>
  </p:cSld>
  <p:clrMapOvr>
    <a:masterClrMapping/>
  </p:clrMapOvr>
</p:sld>
</file>

<file path=ppt/theme/theme1.xml><?xml version="1.0" encoding="utf-8"?>
<a:theme xmlns:a="http://schemas.openxmlformats.org/drawingml/2006/main" name="Bureau_Generic_2012_v2">
  <a:themeElements>
    <a:clrScheme name="Bureau Standard 2">
      <a:dk1>
        <a:srgbClr val="666666"/>
      </a:dk1>
      <a:lt1>
        <a:srgbClr val="FFFFFF"/>
      </a:lt1>
      <a:dk2>
        <a:srgbClr val="34657F"/>
      </a:dk2>
      <a:lt2>
        <a:srgbClr val="EEECE1"/>
      </a:lt2>
      <a:accent1>
        <a:srgbClr val="00AFD7"/>
      </a:accent1>
      <a:accent2>
        <a:srgbClr val="34657F"/>
      </a:accent2>
      <a:accent3>
        <a:srgbClr val="FFFFFF"/>
      </a:accent3>
      <a:accent4>
        <a:srgbClr val="565656"/>
      </a:accent4>
      <a:accent5>
        <a:srgbClr val="AAD4E8"/>
      </a:accent5>
      <a:accent6>
        <a:srgbClr val="2E5B72"/>
      </a:accent6>
      <a:hlink>
        <a:srgbClr val="00AFD7"/>
      </a:hlink>
      <a:folHlink>
        <a:srgbClr val="671E7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ureau Standard 1">
        <a:dk1>
          <a:srgbClr val="666666"/>
        </a:dk1>
        <a:lt1>
          <a:srgbClr val="FFFFFF"/>
        </a:lt1>
        <a:dk2>
          <a:srgbClr val="1F497D"/>
        </a:dk2>
        <a:lt2>
          <a:srgbClr val="EEECE1"/>
        </a:lt2>
        <a:accent1>
          <a:srgbClr val="10ADDA"/>
        </a:accent1>
        <a:accent2>
          <a:srgbClr val="2A597A"/>
        </a:accent2>
        <a:accent3>
          <a:srgbClr val="FFFFFF"/>
        </a:accent3>
        <a:accent4>
          <a:srgbClr val="565656"/>
        </a:accent4>
        <a:accent5>
          <a:srgbClr val="AAD3EA"/>
        </a:accent5>
        <a:accent6>
          <a:srgbClr val="25506E"/>
        </a:accent6>
        <a:hlink>
          <a:srgbClr val="FF0000"/>
        </a:hlink>
        <a:folHlink>
          <a:srgbClr val="FFE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Standard 2">
        <a:dk1>
          <a:srgbClr val="666666"/>
        </a:dk1>
        <a:lt1>
          <a:srgbClr val="FFFFFF"/>
        </a:lt1>
        <a:dk2>
          <a:srgbClr val="34657F"/>
        </a:dk2>
        <a:lt2>
          <a:srgbClr val="EEECE1"/>
        </a:lt2>
        <a:accent1>
          <a:srgbClr val="00AFD7"/>
        </a:accent1>
        <a:accent2>
          <a:srgbClr val="34657F"/>
        </a:accent2>
        <a:accent3>
          <a:srgbClr val="FFFFFF"/>
        </a:accent3>
        <a:accent4>
          <a:srgbClr val="565656"/>
        </a:accent4>
        <a:accent5>
          <a:srgbClr val="AAD4E8"/>
        </a:accent5>
        <a:accent6>
          <a:srgbClr val="2E5B72"/>
        </a:accent6>
        <a:hlink>
          <a:srgbClr val="00AFD7"/>
        </a:hlink>
        <a:folHlink>
          <a:srgbClr val="671E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ureau Blank">
  <a:themeElements>
    <a:clrScheme name="Bureau Blank 13">
      <a:dk1>
        <a:srgbClr val="666666"/>
      </a:dk1>
      <a:lt1>
        <a:srgbClr val="FFFFFF"/>
      </a:lt1>
      <a:dk2>
        <a:srgbClr val="34657F"/>
      </a:dk2>
      <a:lt2>
        <a:srgbClr val="EEECE1"/>
      </a:lt2>
      <a:accent1>
        <a:srgbClr val="00AFD7"/>
      </a:accent1>
      <a:accent2>
        <a:srgbClr val="34657F"/>
      </a:accent2>
      <a:accent3>
        <a:srgbClr val="FFFFFF"/>
      </a:accent3>
      <a:accent4>
        <a:srgbClr val="565656"/>
      </a:accent4>
      <a:accent5>
        <a:srgbClr val="AAD4E8"/>
      </a:accent5>
      <a:accent6>
        <a:srgbClr val="2E5B72"/>
      </a:accent6>
      <a:hlink>
        <a:srgbClr val="00AFD7"/>
      </a:hlink>
      <a:folHlink>
        <a:srgbClr val="671E75"/>
      </a:folHlink>
    </a:clrScheme>
    <a:fontScheme name="Bureau 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reau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13">
        <a:dk1>
          <a:srgbClr val="666666"/>
        </a:dk1>
        <a:lt1>
          <a:srgbClr val="FFFFFF"/>
        </a:lt1>
        <a:dk2>
          <a:srgbClr val="34657F"/>
        </a:dk2>
        <a:lt2>
          <a:srgbClr val="EEECE1"/>
        </a:lt2>
        <a:accent1>
          <a:srgbClr val="00AFD7"/>
        </a:accent1>
        <a:accent2>
          <a:srgbClr val="34657F"/>
        </a:accent2>
        <a:accent3>
          <a:srgbClr val="FFFFFF"/>
        </a:accent3>
        <a:accent4>
          <a:srgbClr val="565656"/>
        </a:accent4>
        <a:accent5>
          <a:srgbClr val="AAD4E8"/>
        </a:accent5>
        <a:accent6>
          <a:srgbClr val="2E5B72"/>
        </a:accent6>
        <a:hlink>
          <a:srgbClr val="00AFD7"/>
        </a:hlink>
        <a:folHlink>
          <a:srgbClr val="671E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Bureau_Generic_2012_v2</Template>
  <TotalTime>2748</TotalTime>
  <Words>686</Words>
  <Application>Microsoft Office PowerPoint</Application>
  <PresentationFormat>On-screen Show (4:3)</PresentationFormat>
  <Paragraphs>182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Bureau_Generic_2012_v2</vt:lpstr>
      <vt:lpstr>Bureau Blank</vt:lpstr>
      <vt:lpstr>Bureau of Meteorology Update</vt:lpstr>
      <vt:lpstr>Overview</vt:lpstr>
      <vt:lpstr>Himawari-8</vt:lpstr>
      <vt:lpstr>COSMIC-2</vt:lpstr>
      <vt:lpstr>New Supercomputer "Australis"</vt:lpstr>
      <vt:lpstr>PowerPoint Presentation</vt:lpstr>
      <vt:lpstr>Data assimilation: future plans</vt:lpstr>
      <vt:lpstr>Data impacts activities</vt:lpstr>
      <vt:lpstr>Quantitative satellite products</vt:lpstr>
      <vt:lpstr>WIS implementation</vt:lpstr>
      <vt:lpstr>OpenWIS development</vt:lpstr>
      <vt:lpstr>OpenWIS Operational Installation in the Bureau</vt:lpstr>
      <vt:lpstr>Observing network</vt:lpstr>
      <vt:lpstr>PowerPoint Presentation</vt:lpstr>
    </vt:vector>
  </TitlesOfParts>
  <Company>Bureau of Meteorology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Agnes Lane</dc:creator>
  <cp:lastModifiedBy>Agnes Lane</cp:lastModifiedBy>
  <cp:revision>21</cp:revision>
  <dcterms:created xsi:type="dcterms:W3CDTF">2015-09-28T04:39:24Z</dcterms:created>
  <dcterms:modified xsi:type="dcterms:W3CDTF">2015-09-30T07:44:12Z</dcterms:modified>
</cp:coreProperties>
</file>